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78" r:id="rId5"/>
    <p:sldId id="280" r:id="rId6"/>
    <p:sldId id="273" r:id="rId7"/>
    <p:sldId id="276" r:id="rId8"/>
    <p:sldId id="274" r:id="rId9"/>
    <p:sldId id="275" r:id="rId10"/>
    <p:sldId id="277"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5165"/>
    <a:srgbClr val="03A2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434" autoAdjust="0"/>
  </p:normalViewPr>
  <p:slideViewPr>
    <p:cSldViewPr snapToGrid="0">
      <p:cViewPr varScale="1">
        <p:scale>
          <a:sx n="72" d="100"/>
          <a:sy n="72" d="100"/>
        </p:scale>
        <p:origin x="6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723477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6" name="Shape 8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b="0" i="0" u="none" strike="noStrike" cap="none" dirty="0">
                <a:solidFill>
                  <a:schemeClr val="dk1"/>
                </a:solidFill>
                <a:sym typeface="Calibri"/>
              </a:rPr>
              <a:t>We have analyzed the data of top 500 private sector companies in us and we have derived some important interpretations for the investors and market researchers and we have represented these using some interactive ways of visualization for better </a:t>
            </a:r>
            <a:r>
              <a:rPr lang="en-US" dirty="0"/>
              <a:t>and rapid understanding. These will be helpful to the investors to have justified idea of investing in best industry and the best company in that industry to have good return of investment.</a:t>
            </a:r>
          </a:p>
          <a:p>
            <a:pPr marL="0" marR="0" lvl="0" indent="0" algn="l" rtl="0">
              <a:spcBef>
                <a:spcPts val="0"/>
              </a:spcBef>
              <a:buSzPct val="25000"/>
              <a:buNone/>
            </a:pPr>
            <a:endParaRPr sz="1800" b="0" i="0" u="none" strike="noStrike" cap="none" dirty="0">
              <a:solidFill>
                <a:schemeClr val="dk1"/>
              </a:solidFill>
              <a:latin typeface="Calibri"/>
              <a:ea typeface="Calibri"/>
              <a:cs typeface="Calibri"/>
              <a:sym typeface="Calibri"/>
            </a:endParaRPr>
          </a:p>
        </p:txBody>
      </p:sp>
      <p:sp>
        <p:nvSpPr>
          <p:cNvPr id="87" name="Shape 8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0526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dirty="0">
                <a:solidFill>
                  <a:schemeClr val="dk1"/>
                </a:solidFill>
                <a:latin typeface="Calibri"/>
                <a:ea typeface="Calibri"/>
                <a:cs typeface="Calibri"/>
                <a:sym typeface="Calibri"/>
              </a:rPr>
              <a:t>There is a seminar of investors organized in US. Job who is a market researcher and appointed to represent the optimal investment options for the investors by explaining the data of Top 500 private sector companies in US. This graph shows the best industry to invest by considering the total Growth of the companies belong to a specific industry, and Consumer Products &amp; Services is the best and highest percent Growth. Consequently, this can be the center of investment.</a:t>
            </a:r>
          </a:p>
          <a:p>
            <a:pPr marL="0" marR="0" lvl="0" indent="0" algn="l" rtl="0">
              <a:spcBef>
                <a:spcPts val="0"/>
              </a:spcBef>
              <a:buSzPct val="25000"/>
              <a:buNone/>
            </a:pPr>
            <a:endParaRPr lang="en-US" sz="18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800" b="0" i="0" u="none" strike="noStrike" cap="none" dirty="0">
                <a:solidFill>
                  <a:schemeClr val="dk1"/>
                </a:solidFill>
                <a:latin typeface="Calibri"/>
                <a:ea typeface="Calibri"/>
                <a:cs typeface="Calibri"/>
                <a:sym typeface="Calibri"/>
              </a:rPr>
              <a:t>However, the summary</a:t>
            </a:r>
            <a:r>
              <a:rPr lang="en-US" sz="1800" b="0" i="0" u="none" strike="noStrike" cap="none" baseline="0" dirty="0">
                <a:solidFill>
                  <a:schemeClr val="dk1"/>
                </a:solidFill>
                <a:latin typeface="Calibri"/>
                <a:ea typeface="Calibri"/>
                <a:cs typeface="Calibri"/>
                <a:sym typeface="Calibri"/>
              </a:rPr>
              <a:t> graph is missing some significant information such as location, URL, the company’s rank etc.</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Next slide will provide the fully views and interactive dashboard including varies kind of charts for investor to understand and to be more easily to make a decision on investment.</a:t>
            </a:r>
            <a:endParaRPr lang="en-US" sz="1800" b="0" i="0" u="none" strike="noStrike" cap="none" dirty="0">
              <a:solidFill>
                <a:schemeClr val="dk1"/>
              </a:solidFill>
              <a:latin typeface="Calibri"/>
              <a:ea typeface="Calibri"/>
              <a:cs typeface="Calibri"/>
              <a:sym typeface="Calibri"/>
            </a:endParaRPr>
          </a:p>
        </p:txBody>
      </p:sp>
      <p:sp>
        <p:nvSpPr>
          <p:cNvPr id="95" name="Shape 9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6913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2" name="Shape 10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800" b="0" i="0" u="none" strike="noStrike" cap="none" dirty="0">
                <a:solidFill>
                  <a:schemeClr val="dk1"/>
                </a:solidFill>
                <a:latin typeface="Calibri"/>
                <a:ea typeface="Calibri"/>
                <a:cs typeface="Calibri"/>
                <a:sym typeface="Calibri"/>
              </a:rPr>
              <a:t>This is the interactive</a:t>
            </a:r>
            <a:r>
              <a:rPr lang="en-US" sz="1800" b="0" i="0" u="none" strike="noStrike" cap="none" baseline="0" dirty="0">
                <a:solidFill>
                  <a:schemeClr val="dk1"/>
                </a:solidFill>
                <a:latin typeface="Calibri"/>
                <a:ea typeface="Calibri"/>
                <a:cs typeface="Calibri"/>
                <a:sym typeface="Calibri"/>
              </a:rPr>
              <a:t> dashboard that user especially investor can easily assess to the information.</a:t>
            </a:r>
          </a:p>
          <a:p>
            <a:pPr marL="0" marR="0" lvl="0" indent="0" algn="l" rtl="0">
              <a:spcBef>
                <a:spcPts val="0"/>
              </a:spcBef>
              <a:buSzPct val="25000"/>
              <a:buNone/>
            </a:pPr>
            <a:r>
              <a:rPr lang="en-US" sz="1800" b="0" i="0" u="none" strike="noStrike" cap="none" baseline="0" dirty="0">
                <a:solidFill>
                  <a:schemeClr val="dk1"/>
                </a:solidFill>
                <a:latin typeface="Calibri"/>
                <a:ea typeface="Calibri"/>
                <a:cs typeface="Calibri"/>
                <a:sym typeface="Calibri"/>
              </a:rPr>
              <a:t>The differences chart show different results, the following slide will explain all of them.</a:t>
            </a:r>
            <a:endParaRPr sz="18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800" b="0" i="0" u="none" strike="noStrike" cap="none" dirty="0">
              <a:solidFill>
                <a:schemeClr val="dk1"/>
              </a:solidFill>
              <a:latin typeface="Calibri"/>
              <a:ea typeface="Calibri"/>
              <a:cs typeface="Calibri"/>
              <a:sym typeface="Calibri"/>
            </a:endParaRPr>
          </a:p>
        </p:txBody>
      </p:sp>
      <p:sp>
        <p:nvSpPr>
          <p:cNvPr id="103" name="Shape 10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3449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2060"/>
                </a:solidFill>
              </a:rPr>
              <a:t>This tabular graph shows most of important details of all the companies with it’s redirection to the company url on clicking it.</a:t>
            </a:r>
          </a:p>
          <a:p>
            <a:endParaRPr lang="en-AU"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9685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2060"/>
                </a:solidFill>
              </a:rPr>
              <a:t>This interactive map is representing state wise top industry and number of companies of that particular industry with it’s average growth &amp; revenue</a:t>
            </a:r>
            <a:r>
              <a:rPr lang="en-US" sz="1800" baseline="0" dirty="0">
                <a:solidFill>
                  <a:srgbClr val="002060"/>
                </a:solidFill>
              </a:rPr>
              <a:t> on each state in US.</a:t>
            </a:r>
            <a:endParaRPr lang="en-US" sz="1800" dirty="0">
              <a:solidFill>
                <a:srgbClr val="002060"/>
              </a:solidFill>
            </a:endParaRPr>
          </a:p>
          <a:p>
            <a:endParaRPr lang="en-AU"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6380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0506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
        <p:cNvGrpSpPr/>
        <p:nvPr/>
      </p:nvGrpSpPr>
      <p:grpSpPr>
        <a:xfrm>
          <a:off x="0" y="0"/>
          <a:ext cx="0" cy="0"/>
          <a:chOff x="0" y="0"/>
          <a:chExt cx="0" cy="0"/>
        </a:xfrm>
      </p:grpSpPr>
      <p:sp>
        <p:nvSpPr>
          <p:cNvPr id="16" name="Shape 16"/>
          <p:cNvSpPr txBox="1">
            <a:spLocks noGrp="1"/>
          </p:cNvSpPr>
          <p:nvPr>
            <p:ph type="ctrTitle"/>
          </p:nvPr>
        </p:nvSpPr>
        <p:spPr>
          <a:xfrm>
            <a:off x="1524000" y="1122362"/>
            <a:ext cx="9144000" cy="2387600"/>
          </a:xfrm>
          <a:prstGeom prst="rect">
            <a:avLst/>
          </a:prstGeom>
          <a:noFill/>
          <a:ln>
            <a:noFill/>
          </a:ln>
        </p:spPr>
        <p:txBody>
          <a:bodyPr lIns="91425" tIns="91425" rIns="91425" bIns="91425" anchor="b" anchorCtr="0"/>
          <a:lstStyle>
            <a:lvl1pPr marL="0" marR="0" lvl="0" indent="0" algn="ctr"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7" name="Shape 17"/>
          <p:cNvSpPr txBox="1">
            <a:spLocks noGrp="1"/>
          </p:cNvSpPr>
          <p:nvPr>
            <p:ph type="subTitle" idx="1"/>
          </p:nvPr>
        </p:nvSpPr>
        <p:spPr>
          <a:xfrm>
            <a:off x="1524000" y="3602037"/>
            <a:ext cx="9144000" cy="1655761"/>
          </a:xfrm>
          <a:prstGeom prst="rect">
            <a:avLst/>
          </a:prstGeom>
          <a:noFill/>
          <a:ln>
            <a:noFill/>
          </a:ln>
        </p:spPr>
        <p:txBody>
          <a:bodyPr lIns="91425" tIns="91425" rIns="91425" bIns="91425" anchor="t" anchorCtr="0"/>
          <a:lstStyle>
            <a:lvl1pPr marL="0" marR="0" lvl="0" indent="0" algn="ctr" rtl="0">
              <a:lnSpc>
                <a:spcPct val="90000"/>
              </a:lnSpc>
              <a:spcBef>
                <a:spcPts val="1000"/>
              </a:spcBef>
              <a:buClr>
                <a:schemeClr val="dk1"/>
              </a:buClr>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4" name="Shape 74"/>
          <p:cNvSpPr txBox="1">
            <a:spLocks noGrp="1"/>
          </p:cNvSpPr>
          <p:nvPr>
            <p:ph type="body" idx="1"/>
          </p:nvPr>
        </p:nvSpPr>
        <p:spPr>
          <a:xfrm rot="5400000">
            <a:off x="3920331" y="-1256505"/>
            <a:ext cx="4351338" cy="105155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Shape 7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76" name="Shape 7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8"/>
        <p:cNvGrpSpPr/>
        <p:nvPr/>
      </p:nvGrpSpPr>
      <p:grpSpPr>
        <a:xfrm>
          <a:off x="0" y="0"/>
          <a:ext cx="0" cy="0"/>
          <a:chOff x="0" y="0"/>
          <a:chExt cx="0" cy="0"/>
        </a:xfrm>
      </p:grpSpPr>
      <p:sp>
        <p:nvSpPr>
          <p:cNvPr id="79" name="Shape 79"/>
          <p:cNvSpPr txBox="1">
            <a:spLocks noGrp="1"/>
          </p:cNvSpPr>
          <p:nvPr>
            <p:ph type="title"/>
          </p:nvPr>
        </p:nvSpPr>
        <p:spPr>
          <a:xfrm rot="5400000">
            <a:off x="7133431" y="1956594"/>
            <a:ext cx="5811838" cy="2628899"/>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0" name="Shape 80"/>
          <p:cNvSpPr txBox="1">
            <a:spLocks noGrp="1"/>
          </p:cNvSpPr>
          <p:nvPr>
            <p:ph type="body" idx="1"/>
          </p:nvPr>
        </p:nvSpPr>
        <p:spPr>
          <a:xfrm rot="5400000">
            <a:off x="1799431" y="-596105"/>
            <a:ext cx="5811838" cy="7734299"/>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82" name="Shape 8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3" name="Shape 23"/>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599" cy="2852737"/>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60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9" name="Shape 29"/>
          <p:cNvSpPr txBox="1">
            <a:spLocks noGrp="1"/>
          </p:cNvSpPr>
          <p:nvPr>
            <p:ph type="body" idx="1"/>
          </p:nvPr>
        </p:nvSpPr>
        <p:spPr>
          <a:xfrm>
            <a:off x="831850" y="4589462"/>
            <a:ext cx="10515599" cy="1500187"/>
          </a:xfrm>
          <a:prstGeom prst="rect">
            <a:avLst/>
          </a:prstGeom>
          <a:noFill/>
          <a:ln>
            <a:noFill/>
          </a:ln>
        </p:spPr>
        <p:txBody>
          <a:bodyPr lIns="91425" tIns="91425" rIns="91425" bIns="91425" anchor="t" anchorCtr="0"/>
          <a:lstStyle>
            <a:lvl1pPr marL="0" marR="0" lvl="0" indent="0" algn="l" rtl="0">
              <a:lnSpc>
                <a:spcPct val="90000"/>
              </a:lnSpc>
              <a:spcBef>
                <a:spcPts val="1000"/>
              </a:spcBef>
              <a:buClr>
                <a:srgbClr val="888888"/>
              </a:buClr>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33"/>
        <p:cNvGrpSpPr/>
        <p:nvPr/>
      </p:nvGrpSpPr>
      <p:grpSpPr>
        <a:xfrm>
          <a:off x="0" y="0"/>
          <a:ext cx="0" cy="0"/>
          <a:chOff x="0" y="0"/>
          <a:chExt cx="0" cy="0"/>
        </a:xfrm>
      </p:grpSpPr>
      <p:sp>
        <p:nvSpPr>
          <p:cNvPr id="34" name="Shape 34"/>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5" name="Shape 35"/>
          <p:cNvSpPr txBox="1">
            <a:spLocks noGrp="1"/>
          </p:cNvSpPr>
          <p:nvPr>
            <p:ph type="body" idx="1"/>
          </p:nvPr>
        </p:nvSpPr>
        <p:spPr>
          <a:xfrm>
            <a:off x="838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2"/>
          </p:nvPr>
        </p:nvSpPr>
        <p:spPr>
          <a:xfrm>
            <a:off x="6172200" y="1825625"/>
            <a:ext cx="5181600"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839787"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body" idx="1"/>
          </p:nvPr>
        </p:nvSpPr>
        <p:spPr>
          <a:xfrm>
            <a:off x="839787" y="1681163"/>
            <a:ext cx="51577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body" idx="2"/>
          </p:nvPr>
        </p:nvSpPr>
        <p:spPr>
          <a:xfrm>
            <a:off x="839787" y="2505075"/>
            <a:ext cx="51577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body" idx="3"/>
          </p:nvPr>
        </p:nvSpPr>
        <p:spPr>
          <a:xfrm>
            <a:off x="6172200" y="1681163"/>
            <a:ext cx="5183187" cy="823912"/>
          </a:xfrm>
          <a:prstGeom prst="rect">
            <a:avLst/>
          </a:prstGeom>
          <a:noFill/>
          <a:ln>
            <a:noFill/>
          </a:ln>
        </p:spPr>
        <p:txBody>
          <a:bodyPr lIns="91425" tIns="91425" rIns="91425" bIns="91425" anchor="b" anchorCtr="0"/>
          <a:lstStyle>
            <a:lvl1pPr marL="0" marR="0" lvl="0" indent="0" algn="l" rtl="0">
              <a:lnSpc>
                <a:spcPct val="90000"/>
              </a:lnSpc>
              <a:spcBef>
                <a:spcPts val="1000"/>
              </a:spcBef>
              <a:buClr>
                <a:schemeClr val="dk1"/>
              </a:buClr>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Shape 45"/>
          <p:cNvSpPr txBox="1">
            <a:spLocks noGrp="1"/>
          </p:cNvSpPr>
          <p:nvPr>
            <p:ph type="body" idx="4"/>
          </p:nvPr>
        </p:nvSpPr>
        <p:spPr>
          <a:xfrm>
            <a:off x="6172200" y="2505075"/>
            <a:ext cx="5183187" cy="368458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1" name="Shape 51"/>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4"/>
        <p:cNvGrpSpPr/>
        <p:nvPr/>
      </p:nvGrpSpPr>
      <p:grpSpPr>
        <a:xfrm>
          <a:off x="0" y="0"/>
          <a:ext cx="0" cy="0"/>
          <a:chOff x="0" y="0"/>
          <a:chExt cx="0" cy="0"/>
        </a:xfrm>
      </p:grpSpPr>
      <p:sp>
        <p:nvSpPr>
          <p:cNvPr id="55" name="Shape 55"/>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0" name="Shape 60"/>
          <p:cNvSpPr txBox="1">
            <a:spLocks noGrp="1"/>
          </p:cNvSpPr>
          <p:nvPr>
            <p:ph type="body" idx="1"/>
          </p:nvPr>
        </p:nvSpPr>
        <p:spPr>
          <a:xfrm>
            <a:off x="5183187" y="987425"/>
            <a:ext cx="6172199" cy="4873624"/>
          </a:xfrm>
          <a:prstGeom prst="rect">
            <a:avLst/>
          </a:prstGeom>
          <a:noFill/>
          <a:ln>
            <a:noFill/>
          </a:ln>
        </p:spPr>
        <p:txBody>
          <a:bodyPr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2"/>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839787" y="457200"/>
            <a:ext cx="3932237" cy="1600199"/>
          </a:xfrm>
          <a:prstGeom prst="rect">
            <a:avLst/>
          </a:prstGeom>
          <a:noFill/>
          <a:ln>
            <a:noFill/>
          </a:ln>
        </p:spPr>
        <p:txBody>
          <a:bodyPr lIns="91425" tIns="91425" rIns="91425" bIns="91425" anchor="b" anchorCtr="0"/>
          <a:lstStyle>
            <a:lvl1pPr marL="0" marR="0" lvl="0" indent="0" algn="l" rtl="0">
              <a:lnSpc>
                <a:spcPct val="90000"/>
              </a:lnSpc>
              <a:spcBef>
                <a:spcPts val="0"/>
              </a:spcBef>
              <a:buClr>
                <a:schemeClr val="dk1"/>
              </a:buClr>
              <a:buFont typeface="Calibri"/>
              <a:buNone/>
              <a:defRPr sz="32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7" name="Shape 67"/>
          <p:cNvSpPr>
            <a:spLocks noGrp="1"/>
          </p:cNvSpPr>
          <p:nvPr>
            <p:ph type="pic" idx="2"/>
          </p:nvPr>
        </p:nvSpPr>
        <p:spPr>
          <a:xfrm>
            <a:off x="5183187" y="987425"/>
            <a:ext cx="6172199" cy="4873624"/>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839787" y="2057400"/>
            <a:ext cx="3932237" cy="3811588"/>
          </a:xfrm>
          <a:prstGeom prst="rect">
            <a:avLst/>
          </a:prstGeom>
          <a:noFill/>
          <a:ln>
            <a:noFill/>
          </a:ln>
        </p:spPr>
        <p:txBody>
          <a:bodyPr lIns="91425" tIns="91425" rIns="91425" bIns="91425" anchor="t" anchorCtr="0"/>
          <a:lstStyle>
            <a:lvl1pPr marL="0" marR="0" lvl="0" indent="0" algn="l" rtl="0">
              <a:lnSpc>
                <a:spcPct val="90000"/>
              </a:lnSpc>
              <a:spcBef>
                <a:spcPts val="1000"/>
              </a:spcBef>
              <a:buClr>
                <a:schemeClr val="dk1"/>
              </a:buClr>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70" name="Shape 70"/>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599" cy="1325562"/>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838200" y="1825625"/>
            <a:ext cx="10515599" cy="4351338"/>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199" cy="365125"/>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2800" b="0" i="0" u="none" strike="noStrike" cap="none">
                <a:solidFill>
                  <a:schemeClr val="dk1"/>
                </a:solidFill>
                <a:latin typeface="Calibri"/>
                <a:ea typeface="Calibri"/>
                <a:cs typeface="Calibri"/>
                <a:sym typeface="Calibri"/>
              </a:defRPr>
            </a:lvl2pPr>
            <a:lvl3pPr marL="914400" marR="0" lvl="2" indent="0" algn="l" rtl="0">
              <a:spcBef>
                <a:spcPts val="0"/>
              </a:spcBef>
              <a:buNone/>
              <a:defRPr sz="2800" b="0" i="0" u="none" strike="noStrike" cap="none">
                <a:solidFill>
                  <a:schemeClr val="dk1"/>
                </a:solidFill>
                <a:latin typeface="Calibri"/>
                <a:ea typeface="Calibri"/>
                <a:cs typeface="Calibri"/>
                <a:sym typeface="Calibri"/>
              </a:defRPr>
            </a:lvl3pPr>
            <a:lvl4pPr marL="1371600" marR="0" lvl="3" indent="0" algn="l" rtl="0">
              <a:spcBef>
                <a:spcPts val="0"/>
              </a:spcBef>
              <a:buNone/>
              <a:defRPr sz="2800" b="0" i="0" u="none" strike="noStrike" cap="none">
                <a:solidFill>
                  <a:schemeClr val="dk1"/>
                </a:solidFill>
                <a:latin typeface="Calibri"/>
                <a:ea typeface="Calibri"/>
                <a:cs typeface="Calibri"/>
                <a:sym typeface="Calibri"/>
              </a:defRPr>
            </a:lvl4pPr>
            <a:lvl5pPr marL="1828800" marR="0" lvl="4" indent="0" algn="l" rtl="0">
              <a:spcBef>
                <a:spcPts val="0"/>
              </a:spcBef>
              <a:buNone/>
              <a:defRPr sz="2800" b="0" i="0" u="none" strike="noStrike" cap="none">
                <a:solidFill>
                  <a:schemeClr val="dk1"/>
                </a:solidFill>
                <a:latin typeface="Calibri"/>
                <a:ea typeface="Calibri"/>
                <a:cs typeface="Calibri"/>
                <a:sym typeface="Calibri"/>
              </a:defRPr>
            </a:lvl5pPr>
            <a:lvl6pPr marL="2286000" marR="0" lvl="5" indent="0" algn="l" rtl="0">
              <a:spcBef>
                <a:spcPts val="0"/>
              </a:spcBef>
              <a:buNone/>
              <a:defRPr sz="2800" b="0" i="0" u="none" strike="noStrike" cap="none">
                <a:solidFill>
                  <a:schemeClr val="dk1"/>
                </a:solidFill>
                <a:latin typeface="Calibri"/>
                <a:ea typeface="Calibri"/>
                <a:cs typeface="Calibri"/>
                <a:sym typeface="Calibri"/>
              </a:defRPr>
            </a:lvl6pPr>
            <a:lvl7pPr marL="2743200" marR="0" lvl="6" indent="0" algn="l" rtl="0">
              <a:spcBef>
                <a:spcPts val="0"/>
              </a:spcBef>
              <a:buNone/>
              <a:defRPr sz="2800" b="0" i="0" u="none" strike="noStrike" cap="none">
                <a:solidFill>
                  <a:schemeClr val="dk1"/>
                </a:solidFill>
                <a:latin typeface="Calibri"/>
                <a:ea typeface="Calibri"/>
                <a:cs typeface="Calibri"/>
                <a:sym typeface="Calibri"/>
              </a:defRPr>
            </a:lvl7pPr>
            <a:lvl8pPr marL="3200400" marR="0" lvl="7" indent="0" algn="l" rtl="0">
              <a:spcBef>
                <a:spcPts val="0"/>
              </a:spcBef>
              <a:buNone/>
              <a:defRPr sz="2800" b="0" i="0" u="none" strike="noStrike" cap="none">
                <a:solidFill>
                  <a:schemeClr val="dk1"/>
                </a:solidFill>
                <a:latin typeface="Calibri"/>
                <a:ea typeface="Calibri"/>
                <a:cs typeface="Calibri"/>
                <a:sym typeface="Calibri"/>
              </a:defRPr>
            </a:lvl8pPr>
            <a:lvl9pPr marL="3657600" marR="0" lvl="8" indent="0" algn="l" rtl="0">
              <a:spcBef>
                <a:spcPts val="0"/>
              </a:spcBef>
              <a:buNone/>
              <a:defRPr sz="2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88"/>
        <p:cNvGrpSpPr/>
        <p:nvPr/>
      </p:nvGrpSpPr>
      <p:grpSpPr>
        <a:xfrm>
          <a:off x="0" y="0"/>
          <a:ext cx="0" cy="0"/>
          <a:chOff x="0" y="0"/>
          <a:chExt cx="0" cy="0"/>
        </a:xfrm>
      </p:grpSpPr>
      <p:sp>
        <p:nvSpPr>
          <p:cNvPr id="89" name="Shape 89"/>
          <p:cNvSpPr txBox="1">
            <a:spLocks noGrp="1"/>
          </p:cNvSpPr>
          <p:nvPr>
            <p:ph type="subTitle" idx="1"/>
          </p:nvPr>
        </p:nvSpPr>
        <p:spPr>
          <a:xfrm>
            <a:off x="4370204" y="2387600"/>
            <a:ext cx="9144000" cy="1655761"/>
          </a:xfrm>
          <a:prstGeom prst="rect">
            <a:avLst/>
          </a:prstGeom>
          <a:noFill/>
          <a:ln>
            <a:noFill/>
          </a:ln>
        </p:spPr>
        <p:txBody>
          <a:bodyPr lIns="91425" tIns="45700" rIns="91425" bIns="45700" anchor="t" anchorCtr="0">
            <a:noAutofit/>
          </a:bodyPr>
          <a:lstStyle/>
          <a:p>
            <a:pPr marL="0" marR="0" lvl="0" indent="0" algn="ctr" rtl="0">
              <a:lnSpc>
                <a:spcPct val="90000"/>
              </a:lnSpc>
              <a:spcBef>
                <a:spcPts val="0"/>
              </a:spcBef>
              <a:buClr>
                <a:schemeClr val="lt1"/>
              </a:buClr>
              <a:buSzPct val="25000"/>
              <a:buFont typeface="Arial"/>
              <a:buNone/>
            </a:pPr>
            <a:r>
              <a:rPr lang="en-US" sz="2400" b="1" i="0" u="none" strike="noStrike" cap="none" dirty="0">
                <a:solidFill>
                  <a:schemeClr val="lt1"/>
                </a:solidFill>
                <a:latin typeface="Calibri"/>
                <a:ea typeface="Calibri"/>
                <a:cs typeface="Calibri"/>
                <a:sym typeface="Calibri"/>
              </a:rPr>
              <a:t>Top 500 private sector companies in US</a:t>
            </a:r>
          </a:p>
        </p:txBody>
      </p:sp>
      <p:sp>
        <p:nvSpPr>
          <p:cNvPr id="90" name="Shape 90"/>
          <p:cNvSpPr txBox="1">
            <a:spLocks noGrp="1"/>
          </p:cNvSpPr>
          <p:nvPr>
            <p:ph type="ctrTitle"/>
          </p:nvPr>
        </p:nvSpPr>
        <p:spPr>
          <a:xfrm>
            <a:off x="4096717" y="0"/>
            <a:ext cx="9144000" cy="2387600"/>
          </a:xfrm>
          <a:prstGeom prst="rect">
            <a:avLst/>
          </a:prstGeom>
          <a:noFill/>
          <a:ln>
            <a:noFill/>
          </a:ln>
        </p:spPr>
        <p:txBody>
          <a:bodyPr lIns="91425" tIns="45700" rIns="91425" bIns="45700" anchor="b" anchorCtr="0">
            <a:noAutofit/>
          </a:bodyPr>
          <a:lstStyle/>
          <a:p>
            <a:pPr marL="0" marR="0" lvl="0" indent="0" algn="ctr" rtl="0">
              <a:lnSpc>
                <a:spcPct val="90000"/>
              </a:lnSpc>
              <a:spcBef>
                <a:spcPts val="0"/>
              </a:spcBef>
              <a:buClr>
                <a:schemeClr val="lt1"/>
              </a:buClr>
              <a:buSzPct val="25000"/>
              <a:buFont typeface="Calibri"/>
              <a:buNone/>
            </a:pPr>
            <a:r>
              <a:rPr lang="en-US" sz="7200" b="1" i="0" u="none" strike="noStrike" cap="none" dirty="0">
                <a:solidFill>
                  <a:schemeClr val="lt1"/>
                </a:solidFill>
                <a:latin typeface="Calibri"/>
                <a:ea typeface="Calibri"/>
                <a:cs typeface="Calibri"/>
                <a:sym typeface="Calibri"/>
              </a:rPr>
              <a:t>Forbes Top</a:t>
            </a:r>
          </a:p>
        </p:txBody>
      </p:sp>
      <p:sp>
        <p:nvSpPr>
          <p:cNvPr id="91" name="Shape 91"/>
          <p:cNvSpPr txBox="1"/>
          <p:nvPr/>
        </p:nvSpPr>
        <p:spPr>
          <a:xfrm>
            <a:off x="7620000" y="4775200"/>
            <a:ext cx="3609474" cy="1655761"/>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spcAft>
                <a:spcPts val="0"/>
              </a:spcAft>
              <a:buClr>
                <a:srgbClr val="7F7F7F"/>
              </a:buClr>
              <a:buSzPct val="25000"/>
              <a:buFont typeface="Arial"/>
              <a:buNone/>
            </a:pPr>
            <a:r>
              <a:rPr lang="en-US" sz="3200" b="1" dirty="0">
                <a:solidFill>
                  <a:schemeClr val="tx1"/>
                </a:solidFill>
                <a:latin typeface="Calibri"/>
                <a:ea typeface="Calibri"/>
                <a:cs typeface="Calibri"/>
                <a:sym typeface="Calibri"/>
              </a:rPr>
              <a:t>Data Visualization</a:t>
            </a:r>
            <a:endParaRPr lang="en-US" sz="3200" b="1" i="0" u="none" strike="noStrike" cap="none" dirty="0">
              <a:solidFill>
                <a:schemeClr val="tx1"/>
              </a:solidFill>
              <a:latin typeface="Calibri"/>
              <a:ea typeface="Calibri"/>
              <a:cs typeface="Calibri"/>
              <a:sym typeface="Calibri"/>
            </a:endParaRPr>
          </a:p>
          <a:p>
            <a:pPr marL="0" marR="0" lvl="0" indent="0" algn="l" rtl="0">
              <a:lnSpc>
                <a:spcPct val="80000"/>
              </a:lnSpc>
              <a:spcBef>
                <a:spcPts val="1000"/>
              </a:spcBef>
              <a:spcAft>
                <a:spcPts val="0"/>
              </a:spcAft>
              <a:buClr>
                <a:srgbClr val="7F7F7F"/>
              </a:buClr>
              <a:buSzPct val="25000"/>
              <a:buFont typeface="Arial"/>
              <a:buNone/>
            </a:pPr>
            <a:r>
              <a:rPr lang="en-US" sz="2400" b="1" i="0" u="none" strike="noStrike" cap="none" dirty="0">
                <a:solidFill>
                  <a:srgbClr val="7F7F7F"/>
                </a:solidFill>
                <a:latin typeface="Calibri"/>
                <a:ea typeface="Calibri"/>
                <a:cs typeface="Calibri"/>
                <a:sym typeface="Calibri"/>
              </a:rPr>
              <a:t>Mohitkumar </a:t>
            </a:r>
            <a:r>
              <a:rPr lang="en-US" sz="2400" b="1" dirty="0">
                <a:solidFill>
                  <a:srgbClr val="7F7F7F"/>
                </a:solidFill>
                <a:latin typeface="Calibri"/>
                <a:ea typeface="Calibri"/>
                <a:cs typeface="Calibri"/>
                <a:sym typeface="Calibri"/>
              </a:rPr>
              <a:t> Rangholiya</a:t>
            </a:r>
            <a:endParaRPr lang="en-US" sz="2400" b="1" i="0" u="none" strike="noStrike" cap="none" dirty="0">
              <a:solidFill>
                <a:srgbClr val="7F7F7F"/>
              </a:solidFill>
              <a:latin typeface="Calibri"/>
              <a:ea typeface="Calibri"/>
              <a:cs typeface="Calibri"/>
              <a:sym typeface="Calibri"/>
            </a:endParaRPr>
          </a:p>
          <a:p>
            <a:pPr marL="0" marR="0" lvl="0" indent="0" algn="l" rtl="0">
              <a:lnSpc>
                <a:spcPct val="80000"/>
              </a:lnSpc>
              <a:spcBef>
                <a:spcPts val="1000"/>
              </a:spcBef>
              <a:buClr>
                <a:schemeClr val="dk1"/>
              </a:buClr>
              <a:buFont typeface="Arial"/>
              <a:buNone/>
            </a:pPr>
            <a:endParaRPr sz="2400" b="1" i="0" u="none" strike="noStrike" cap="none" dirty="0">
              <a:solidFill>
                <a:srgbClr val="7F7F7F"/>
              </a:solidFill>
              <a:latin typeface="Calibri"/>
              <a:ea typeface="Calibri"/>
              <a:cs typeface="Calibri"/>
              <a:sym typeface="Calibri"/>
            </a:endParaRPr>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7"/>
          <p:cNvSpPr txBox="1">
            <a:spLocks/>
          </p:cNvSpPr>
          <p:nvPr/>
        </p:nvSpPr>
        <p:spPr>
          <a:xfrm>
            <a:off x="102028" y="524567"/>
            <a:ext cx="10515599" cy="513371"/>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b="1" dirty="0">
                <a:solidFill>
                  <a:srgbClr val="035165"/>
                </a:solidFill>
              </a:rPr>
              <a:t>▹ References</a:t>
            </a:r>
            <a:br>
              <a:rPr lang="en-US" b="1" dirty="0"/>
            </a:br>
            <a:endParaRPr lang="en-US" b="1" dirty="0"/>
          </a:p>
        </p:txBody>
      </p:sp>
      <p:sp>
        <p:nvSpPr>
          <p:cNvPr id="7" name="Shape 107"/>
          <p:cNvSpPr txBox="1">
            <a:spLocks noGrp="1"/>
          </p:cNvSpPr>
          <p:nvPr>
            <p:ph type="sldNum" idx="12"/>
          </p:nvPr>
        </p:nvSpPr>
        <p:spPr>
          <a:xfrm>
            <a:off x="9336180" y="6348135"/>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400" b="1" i="0" u="none" strike="noStrike" cap="none" dirty="0">
                <a:solidFill>
                  <a:schemeClr val="lt1"/>
                </a:solidFill>
                <a:latin typeface="Calibri"/>
                <a:ea typeface="Calibri"/>
                <a:cs typeface="Calibri"/>
                <a:sym typeface="Calibri"/>
              </a:rPr>
              <a:t>10</a:t>
            </a:r>
          </a:p>
        </p:txBody>
      </p:sp>
      <p:sp>
        <p:nvSpPr>
          <p:cNvPr id="8" name="Shape 97"/>
          <p:cNvSpPr txBox="1">
            <a:spLocks/>
          </p:cNvSpPr>
          <p:nvPr/>
        </p:nvSpPr>
        <p:spPr>
          <a:xfrm>
            <a:off x="715159" y="1759833"/>
            <a:ext cx="10515599" cy="1075604"/>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AU" sz="2000" dirty="0">
                <a:solidFill>
                  <a:schemeClr val="tx1">
                    <a:lumMod val="50000"/>
                    <a:lumOff val="50000"/>
                  </a:schemeClr>
                </a:solidFill>
              </a:rPr>
              <a:t>"Forbes Welcome". </a:t>
            </a:r>
            <a:r>
              <a:rPr lang="en-AU" sz="2000" i="1" dirty="0">
                <a:solidFill>
                  <a:schemeClr val="tx1">
                    <a:lumMod val="50000"/>
                    <a:lumOff val="50000"/>
                  </a:schemeClr>
                </a:solidFill>
              </a:rPr>
              <a:t>Forbes.com</a:t>
            </a:r>
            <a:r>
              <a:rPr lang="en-AU" sz="2000" dirty="0">
                <a:solidFill>
                  <a:schemeClr val="tx1">
                    <a:lumMod val="50000"/>
                    <a:lumOff val="50000"/>
                  </a:schemeClr>
                </a:solidFill>
              </a:rPr>
              <a:t>. N.p., 2016. Web. 5 June 2016.</a:t>
            </a:r>
          </a:p>
          <a:p>
            <a:pPr>
              <a:buSzPct val="25000"/>
            </a:pPr>
            <a:endParaRPr lang="en-AU" sz="2000" dirty="0">
              <a:solidFill>
                <a:schemeClr val="tx1">
                  <a:lumMod val="50000"/>
                  <a:lumOff val="50000"/>
                </a:schemeClr>
              </a:solidFill>
            </a:endParaRPr>
          </a:p>
          <a:p>
            <a:pPr>
              <a:buSzPct val="25000"/>
            </a:pPr>
            <a:r>
              <a:rPr lang="en-AU" sz="2000" dirty="0">
                <a:solidFill>
                  <a:schemeClr val="tx1">
                    <a:lumMod val="50000"/>
                    <a:lumOff val="50000"/>
                  </a:schemeClr>
                </a:solidFill>
              </a:rPr>
              <a:t>"Arizona Latitude And Longitude Map". </a:t>
            </a:r>
            <a:r>
              <a:rPr lang="en-AU" sz="2000" i="1" dirty="0">
                <a:solidFill>
                  <a:schemeClr val="tx1">
                    <a:lumMod val="50000"/>
                    <a:lumOff val="50000"/>
                  </a:schemeClr>
                </a:solidFill>
              </a:rPr>
              <a:t>Mapsofworld.com</a:t>
            </a:r>
            <a:r>
              <a:rPr lang="en-AU" sz="2000" dirty="0">
                <a:solidFill>
                  <a:schemeClr val="tx1">
                    <a:lumMod val="50000"/>
                    <a:lumOff val="50000"/>
                  </a:schemeClr>
                </a:solidFill>
              </a:rPr>
              <a:t>. N.p., 2016. Web. 5 June 2016.</a:t>
            </a:r>
          </a:p>
          <a:p>
            <a:pPr>
              <a:buSzPct val="25000"/>
            </a:pPr>
            <a:endParaRPr lang="en-US" sz="2000" dirty="0">
              <a:solidFill>
                <a:schemeClr val="tx1">
                  <a:lumMod val="50000"/>
                  <a:lumOff val="50000"/>
                </a:schemeClr>
              </a:solidFill>
            </a:endParaRPr>
          </a:p>
        </p:txBody>
      </p:sp>
    </p:spTree>
    <p:extLst>
      <p:ext uri="{BB962C8B-B14F-4D97-AF65-F5344CB8AC3E}">
        <p14:creationId xmlns:p14="http://schemas.microsoft.com/office/powerpoint/2010/main" val="2806804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8" name="Shape 97"/>
          <p:cNvSpPr txBox="1">
            <a:spLocks/>
          </p:cNvSpPr>
          <p:nvPr/>
        </p:nvSpPr>
        <p:spPr>
          <a:xfrm>
            <a:off x="102028" y="524567"/>
            <a:ext cx="10515599" cy="513371"/>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b="1" dirty="0">
                <a:solidFill>
                  <a:srgbClr val="035165"/>
                </a:solidFill>
              </a:rPr>
              <a:t>▹ Finding the best industry to invest in</a:t>
            </a:r>
            <a:br>
              <a:rPr lang="en-US" b="1" dirty="0"/>
            </a:br>
            <a:endParaRPr lang="en-US" b="1" dirty="0"/>
          </a:p>
        </p:txBody>
      </p:sp>
      <p:sp>
        <p:nvSpPr>
          <p:cNvPr id="99" name="Shape 99"/>
          <p:cNvSpPr txBox="1">
            <a:spLocks noGrp="1"/>
          </p:cNvSpPr>
          <p:nvPr>
            <p:ph type="sldNum" idx="12"/>
          </p:nvPr>
        </p:nvSpPr>
        <p:spPr>
          <a:xfrm>
            <a:off x="9246028" y="6373892"/>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400" b="1" i="0" u="none" strike="noStrike" cap="none">
                <a:solidFill>
                  <a:schemeClr val="lt1"/>
                </a:solidFill>
                <a:latin typeface="Calibri"/>
                <a:ea typeface="Calibri"/>
                <a:cs typeface="Calibri"/>
                <a:sym typeface="Calibri"/>
              </a:rPr>
              <a:t>2</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10529"/>
          <a:stretch/>
        </p:blipFill>
        <p:spPr>
          <a:xfrm>
            <a:off x="345294" y="1946271"/>
            <a:ext cx="7113489" cy="4427621"/>
          </a:xfrm>
          <a:prstGeom prst="rect">
            <a:avLst/>
          </a:prstGeom>
        </p:spPr>
      </p:pic>
      <p:sp>
        <p:nvSpPr>
          <p:cNvPr id="2" name="Rectangular Callout 1"/>
          <p:cNvSpPr/>
          <p:nvPr/>
        </p:nvSpPr>
        <p:spPr>
          <a:xfrm>
            <a:off x="5092232" y="3643434"/>
            <a:ext cx="2240970" cy="2295187"/>
          </a:xfrm>
          <a:prstGeom prst="wedgeRectCallout">
            <a:avLst>
              <a:gd name="adj1" fmla="val 19899"/>
              <a:gd name="adj2" fmla="val -82790"/>
            </a:avLst>
          </a:prstGeom>
          <a:solidFill>
            <a:srgbClr val="03A286"/>
          </a:solidFill>
          <a:ln w="38100">
            <a:solidFill>
              <a:srgbClr val="0351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Consumer Products &amp; Services is the best industry to invest as it has the highest growth &amp; revenue</a:t>
            </a:r>
          </a:p>
          <a:p>
            <a:pPr algn="ctr"/>
            <a:endParaRPr lang="th-TH" sz="1050" dirty="0"/>
          </a:p>
        </p:txBody>
      </p:sp>
      <p:sp>
        <p:nvSpPr>
          <p:cNvPr id="7" name="Shape 97"/>
          <p:cNvSpPr txBox="1">
            <a:spLocks/>
          </p:cNvSpPr>
          <p:nvPr/>
        </p:nvSpPr>
        <p:spPr>
          <a:xfrm>
            <a:off x="439130" y="765605"/>
            <a:ext cx="10515599" cy="1075604"/>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just">
              <a:buSzPct val="25000"/>
            </a:pPr>
            <a:r>
              <a:rPr lang="en-US" sz="2000" dirty="0">
                <a:solidFill>
                  <a:schemeClr val="tx1">
                    <a:lumMod val="65000"/>
                    <a:lumOff val="35000"/>
                  </a:schemeClr>
                </a:solidFill>
              </a:rPr>
              <a:t>The ‘Forbes Top’ provides list of the 500 fastest growing private sector companies in United States. The list is compiled by measuring each company's percentage revenue growth over a four-year period</a:t>
            </a:r>
            <a:r>
              <a:rPr lang="en-US" sz="2000" dirty="0"/>
              <a:t>.</a:t>
            </a:r>
            <a:endParaRPr lang="en-US" sz="2000" dirty="0">
              <a:solidFill>
                <a:schemeClr val="tx1">
                  <a:lumMod val="50000"/>
                  <a:lumOff val="50000"/>
                </a:schemeClr>
              </a:solidFill>
            </a:endParaRPr>
          </a:p>
        </p:txBody>
      </p:sp>
      <p:sp>
        <p:nvSpPr>
          <p:cNvPr id="6" name="Half Frame 5"/>
          <p:cNvSpPr/>
          <p:nvPr/>
        </p:nvSpPr>
        <p:spPr>
          <a:xfrm rot="8100000">
            <a:off x="7277674" y="2874185"/>
            <a:ext cx="890336" cy="890336"/>
          </a:xfrm>
          <a:prstGeom prst="halfFrame">
            <a:avLst>
              <a:gd name="adj1" fmla="val 17117"/>
              <a:gd name="adj2" fmla="val 17117"/>
            </a:avLst>
          </a:prstGeom>
          <a:noFill/>
          <a:ln>
            <a:solidFill>
              <a:srgbClr val="03516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solidFill>
                <a:schemeClr val="tx1"/>
              </a:solidFill>
            </a:endParaRPr>
          </a:p>
        </p:txBody>
      </p:sp>
      <p:sp>
        <p:nvSpPr>
          <p:cNvPr id="9" name="TextBox 8"/>
          <p:cNvSpPr txBox="1"/>
          <p:nvPr/>
        </p:nvSpPr>
        <p:spPr>
          <a:xfrm>
            <a:off x="8572959" y="2399390"/>
            <a:ext cx="3035945" cy="3416320"/>
          </a:xfrm>
          <a:prstGeom prst="rect">
            <a:avLst/>
          </a:prstGeom>
          <a:noFill/>
        </p:spPr>
        <p:txBody>
          <a:bodyPr wrap="square" rtlCol="0">
            <a:spAutoFit/>
          </a:bodyPr>
          <a:lstStyle/>
          <a:p>
            <a:pPr algn="just"/>
            <a:r>
              <a:rPr lang="en-AU" sz="1800" b="1" dirty="0">
                <a:solidFill>
                  <a:srgbClr val="03A286"/>
                </a:solidFill>
              </a:rPr>
              <a:t>This summary graph shows only about revenue and growth, but does not tell the investors about other information of the companies and industries such as location, URL etc. so to be more powerful we will present this by using the dashboard.</a:t>
            </a:r>
          </a:p>
          <a:p>
            <a:pPr algn="just"/>
            <a:endParaRPr lang="en-AU" sz="1800" b="1" dirty="0">
              <a:solidFill>
                <a:srgbClr val="03A286"/>
              </a:solidFill>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1000" fill="hold"/>
                                        <p:tgtEl>
                                          <p:spTgt spid="9"/>
                                        </p:tgtEl>
                                        <p:attrNameLst>
                                          <p:attrName>ppt_w</p:attrName>
                                        </p:attrNameLst>
                                      </p:cBhvr>
                                      <p:tavLst>
                                        <p:tav tm="0">
                                          <p:val>
                                            <p:strVal val="#ppt_w*0.70"/>
                                          </p:val>
                                        </p:tav>
                                        <p:tav tm="100000">
                                          <p:val>
                                            <p:strVal val="#ppt_w"/>
                                          </p:val>
                                        </p:tav>
                                      </p:tavLst>
                                    </p:anim>
                                    <p:anim calcmode="lin" valueType="num">
                                      <p:cBhvr>
                                        <p:cTn id="19" dur="1000" fill="hold"/>
                                        <p:tgtEl>
                                          <p:spTgt spid="9"/>
                                        </p:tgtEl>
                                        <p:attrNameLst>
                                          <p:attrName>ppt_h</p:attrName>
                                        </p:attrNameLst>
                                      </p:cBhvr>
                                      <p:tavLst>
                                        <p:tav tm="0">
                                          <p:val>
                                            <p:strVal val="#ppt_h"/>
                                          </p:val>
                                        </p:tav>
                                        <p:tav tm="100000">
                                          <p:val>
                                            <p:strVal val="#ppt_h"/>
                                          </p:val>
                                        </p:tav>
                                      </p:tavLst>
                                    </p:anim>
                                    <p:animEffect transition="in" filter="fade">
                                      <p:cBhvr>
                                        <p:cTn id="2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7" name="Shape 107"/>
          <p:cNvSpPr txBox="1">
            <a:spLocks noGrp="1"/>
          </p:cNvSpPr>
          <p:nvPr>
            <p:ph type="sldNum" idx="12"/>
          </p:nvPr>
        </p:nvSpPr>
        <p:spPr>
          <a:xfrm>
            <a:off x="9246028" y="6373892"/>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400" b="1" i="0" u="none" strike="noStrike" cap="none" dirty="0">
                <a:solidFill>
                  <a:schemeClr val="lt1"/>
                </a:solidFill>
                <a:latin typeface="Calibri"/>
                <a:ea typeface="Calibri"/>
                <a:cs typeface="Calibri"/>
                <a:sym typeface="Calibri"/>
              </a:rPr>
              <a:t>3</a:t>
            </a:r>
          </a:p>
        </p:txBody>
      </p:sp>
      <p:graphicFrame>
        <p:nvGraphicFramePr>
          <p:cNvPr id="12" name="Table 11"/>
          <p:cNvGraphicFramePr>
            <a:graphicFrameLocks noGrp="1"/>
          </p:cNvGraphicFramePr>
          <p:nvPr>
            <p:extLst>
              <p:ext uri="{D42A27DB-BD31-4B8C-83A1-F6EECF244321}">
                <p14:modId xmlns:p14="http://schemas.microsoft.com/office/powerpoint/2010/main" val="3934410932"/>
              </p:ext>
            </p:extLst>
          </p:nvPr>
        </p:nvGraphicFramePr>
        <p:xfrm>
          <a:off x="8744410" y="2132160"/>
          <a:ext cx="2977572" cy="3891030"/>
        </p:xfrm>
        <a:graphic>
          <a:graphicData uri="http://schemas.openxmlformats.org/drawingml/2006/table">
            <a:tbl>
              <a:tblPr firstRow="1" bandRow="1">
                <a:tableStyleId>{5C22544A-7EE6-4342-B048-85BDC9FD1C3A}</a:tableStyleId>
              </a:tblPr>
              <a:tblGrid>
                <a:gridCol w="455088">
                  <a:extLst>
                    <a:ext uri="{9D8B030D-6E8A-4147-A177-3AD203B41FA5}">
                      <a16:colId xmlns:a16="http://schemas.microsoft.com/office/drawing/2014/main" val="20000"/>
                    </a:ext>
                  </a:extLst>
                </a:gridCol>
                <a:gridCol w="2522484">
                  <a:extLst>
                    <a:ext uri="{9D8B030D-6E8A-4147-A177-3AD203B41FA5}">
                      <a16:colId xmlns:a16="http://schemas.microsoft.com/office/drawing/2014/main" val="20001"/>
                    </a:ext>
                  </a:extLst>
                </a:gridCol>
              </a:tblGrid>
              <a:tr h="154744">
                <a:tc>
                  <a:txBody>
                    <a:bodyPr/>
                    <a:lstStyle/>
                    <a:p>
                      <a:pPr algn="ctr"/>
                      <a:endParaRPr lang="th-TH" sz="2000" dirty="0"/>
                    </a:p>
                  </a:txBody>
                  <a:tcPr>
                    <a:solidFill>
                      <a:schemeClr val="bg1"/>
                    </a:solidFill>
                  </a:tcPr>
                </a:tc>
                <a:tc>
                  <a:txBody>
                    <a:bodyPr/>
                    <a:lstStyle/>
                    <a:p>
                      <a:pPr algn="ctr"/>
                      <a:r>
                        <a:rPr lang="en-US" sz="2000" dirty="0"/>
                        <a:t>Description</a:t>
                      </a:r>
                      <a:endParaRPr lang="th-TH" sz="2000" dirty="0"/>
                    </a:p>
                  </a:txBody>
                  <a:tcPr>
                    <a:solidFill>
                      <a:srgbClr val="03A286"/>
                    </a:solidFill>
                  </a:tcPr>
                </a:tc>
                <a:extLst>
                  <a:ext uri="{0D108BD9-81ED-4DB2-BD59-A6C34878D82A}">
                    <a16:rowId xmlns:a16="http://schemas.microsoft.com/office/drawing/2014/main" val="10000"/>
                  </a:ext>
                </a:extLst>
              </a:tr>
              <a:tr h="873510">
                <a:tc>
                  <a:txBody>
                    <a:bodyPr/>
                    <a:lstStyle/>
                    <a:p>
                      <a:r>
                        <a:rPr lang="en-US" sz="1600" b="1" dirty="0">
                          <a:solidFill>
                            <a:srgbClr val="035165"/>
                          </a:solidFill>
                        </a:rPr>
                        <a:t>A</a:t>
                      </a:r>
                      <a:endParaRPr lang="th-TH" sz="1600" b="1" dirty="0">
                        <a:solidFill>
                          <a:srgbClr val="035165"/>
                        </a:solidFill>
                      </a:endParaRPr>
                    </a:p>
                  </a:txBody>
                  <a:tcPr>
                    <a:solidFill>
                      <a:srgbClr val="03A286">
                        <a:alpha val="14000"/>
                      </a:srgbClr>
                    </a:solidFill>
                  </a:tcPr>
                </a:tc>
                <a:tc>
                  <a:txBody>
                    <a:bodyPr/>
                    <a:lstStyle/>
                    <a:p>
                      <a:r>
                        <a:rPr lang="en-US" sz="1600" dirty="0"/>
                        <a:t>Address of  company's web page and significant</a:t>
                      </a:r>
                      <a:r>
                        <a:rPr lang="en-US" sz="1600" baseline="0" dirty="0"/>
                        <a:t> information of companies, filter by Year on list.</a:t>
                      </a:r>
                      <a:endParaRPr lang="th-TH" sz="1600" dirty="0"/>
                    </a:p>
                  </a:txBody>
                  <a:tcPr>
                    <a:solidFill>
                      <a:srgbClr val="03A286">
                        <a:alpha val="14000"/>
                      </a:srgbClr>
                    </a:solidFill>
                  </a:tcPr>
                </a:tc>
                <a:extLst>
                  <a:ext uri="{0D108BD9-81ED-4DB2-BD59-A6C34878D82A}">
                    <a16:rowId xmlns:a16="http://schemas.microsoft.com/office/drawing/2014/main" val="10001"/>
                  </a:ext>
                </a:extLst>
              </a:tr>
              <a:tr h="873510">
                <a:tc>
                  <a:txBody>
                    <a:bodyPr/>
                    <a:lstStyle/>
                    <a:p>
                      <a:r>
                        <a:rPr lang="en-US" sz="1600" b="1" dirty="0">
                          <a:solidFill>
                            <a:srgbClr val="035165"/>
                          </a:solidFill>
                        </a:rPr>
                        <a:t>B</a:t>
                      </a:r>
                      <a:endParaRPr lang="th-TH" sz="1600" b="1" dirty="0">
                        <a:solidFill>
                          <a:srgbClr val="035165"/>
                        </a:solidFill>
                      </a:endParaRPr>
                    </a:p>
                  </a:txBody>
                  <a:tcPr>
                    <a:solidFill>
                      <a:srgbClr val="03A286">
                        <a:alpha val="14000"/>
                      </a:srgbClr>
                    </a:solidFill>
                  </a:tcPr>
                </a:tc>
                <a:tc>
                  <a:txBody>
                    <a:bodyPr/>
                    <a:lstStyle/>
                    <a:p>
                      <a:pPr algn="l"/>
                      <a:r>
                        <a:rPr lang="en-US" sz="1600" dirty="0"/>
                        <a:t>Number</a:t>
                      </a:r>
                      <a:r>
                        <a:rPr lang="en-US" sz="1600" baseline="0" dirty="0"/>
                        <a:t> of c</a:t>
                      </a:r>
                      <a:r>
                        <a:rPr lang="en-US" sz="1600" dirty="0"/>
                        <a:t>ompanies located on</a:t>
                      </a:r>
                      <a:r>
                        <a:rPr lang="en-US" sz="1600" baseline="0" dirty="0"/>
                        <a:t> each state in US by the top  industry and particular industry with it’s average growth &amp; revenue </a:t>
                      </a:r>
                      <a:endParaRPr lang="th-TH" sz="1600" dirty="0"/>
                    </a:p>
                  </a:txBody>
                  <a:tcPr>
                    <a:solidFill>
                      <a:srgbClr val="03A286">
                        <a:alpha val="14000"/>
                      </a:srgbClr>
                    </a:solidFill>
                  </a:tcPr>
                </a:tc>
                <a:extLst>
                  <a:ext uri="{0D108BD9-81ED-4DB2-BD59-A6C34878D82A}">
                    <a16:rowId xmlns:a16="http://schemas.microsoft.com/office/drawing/2014/main" val="10002"/>
                  </a:ext>
                </a:extLst>
              </a:tr>
              <a:tr h="873510">
                <a:tc>
                  <a:txBody>
                    <a:bodyPr/>
                    <a:lstStyle/>
                    <a:p>
                      <a:r>
                        <a:rPr lang="en-US" sz="1600" b="1" dirty="0">
                          <a:solidFill>
                            <a:srgbClr val="035165"/>
                          </a:solidFill>
                        </a:rPr>
                        <a:t>C</a:t>
                      </a:r>
                      <a:endParaRPr lang="th-TH" sz="1600" b="1" dirty="0">
                        <a:solidFill>
                          <a:srgbClr val="035165"/>
                        </a:solidFill>
                      </a:endParaRPr>
                    </a:p>
                  </a:txBody>
                  <a:tcPr>
                    <a:solidFill>
                      <a:srgbClr val="03A286">
                        <a:alpha val="14000"/>
                      </a:srgbClr>
                    </a:solidFill>
                  </a:tcPr>
                </a:tc>
                <a:tc>
                  <a:txBody>
                    <a:bodyPr/>
                    <a:lstStyle/>
                    <a:p>
                      <a:r>
                        <a:rPr lang="en-US" sz="1600" dirty="0"/>
                        <a:t>Top industry by</a:t>
                      </a:r>
                      <a:r>
                        <a:rPr lang="en-US" sz="1600" baseline="0" dirty="0"/>
                        <a:t> average growth % and revenue of the last year</a:t>
                      </a:r>
                      <a:endParaRPr lang="th-TH" sz="1600" dirty="0"/>
                    </a:p>
                  </a:txBody>
                  <a:tcPr>
                    <a:solidFill>
                      <a:srgbClr val="03A286">
                        <a:alpha val="14000"/>
                      </a:srgbClr>
                    </a:solidFill>
                  </a:tcPr>
                </a:tc>
                <a:extLst>
                  <a:ext uri="{0D108BD9-81ED-4DB2-BD59-A6C34878D82A}">
                    <a16:rowId xmlns:a16="http://schemas.microsoft.com/office/drawing/2014/main" val="10003"/>
                  </a:ext>
                </a:extLst>
              </a:tr>
            </a:tbl>
          </a:graphicData>
        </a:graphic>
      </p:graphicFrame>
      <p:sp>
        <p:nvSpPr>
          <p:cNvPr id="15" name="Shape 97"/>
          <p:cNvSpPr txBox="1">
            <a:spLocks noGrp="1"/>
          </p:cNvSpPr>
          <p:nvPr>
            <p:ph type="title"/>
          </p:nvPr>
        </p:nvSpPr>
        <p:spPr>
          <a:xfrm>
            <a:off x="102028" y="524567"/>
            <a:ext cx="10515599" cy="513371"/>
          </a:xfrm>
          <a:prstGeom prst="rect">
            <a:avLst/>
          </a:prstGeom>
          <a:noFill/>
          <a:ln>
            <a:noFill/>
          </a:ln>
        </p:spPr>
        <p:txBody>
          <a:bodyPr lIns="91425" tIns="45700" rIns="91425" bIns="45700" anchor="ctr" anchorCtr="0">
            <a:noAutofit/>
          </a:bodyPr>
          <a:lstStyle/>
          <a:p>
            <a:pPr lvl="0">
              <a:buSzPct val="25000"/>
            </a:pPr>
            <a:r>
              <a:rPr lang="en-US" b="1" dirty="0">
                <a:solidFill>
                  <a:srgbClr val="035165"/>
                </a:solidFill>
              </a:rPr>
              <a:t>▹ Interactive Dashboard </a:t>
            </a:r>
            <a:br>
              <a:rPr lang="en-US" sz="4400" b="1" i="0" u="none" strike="noStrike" cap="none" dirty="0">
                <a:solidFill>
                  <a:schemeClr val="dk1"/>
                </a:solidFill>
                <a:sym typeface="Calibri"/>
              </a:rPr>
            </a:br>
            <a:endParaRPr lang="en-US" sz="4400" b="1" i="0" u="none" strike="noStrike" cap="none" dirty="0">
              <a:solidFill>
                <a:schemeClr val="dk1"/>
              </a:solidFill>
              <a:sym typeface="Calibri"/>
            </a:endParaRP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24071"/>
          <a:stretch/>
        </p:blipFill>
        <p:spPr>
          <a:xfrm>
            <a:off x="618728" y="1725441"/>
            <a:ext cx="7837525" cy="4648451"/>
          </a:xfrm>
          <a:prstGeom prst="rect">
            <a:avLst/>
          </a:prstGeom>
          <a:effectLst>
            <a:softEdge rad="12700"/>
          </a:effectLst>
        </p:spPr>
      </p:pic>
      <p:sp>
        <p:nvSpPr>
          <p:cNvPr id="9" name="TextBox 8"/>
          <p:cNvSpPr txBox="1"/>
          <p:nvPr/>
        </p:nvSpPr>
        <p:spPr>
          <a:xfrm>
            <a:off x="1759280" y="3560052"/>
            <a:ext cx="1500424" cy="481483"/>
          </a:xfrm>
          <a:prstGeom prst="rect">
            <a:avLst/>
          </a:prstGeom>
          <a:noFill/>
          <a:ln w="53975">
            <a:solidFill>
              <a:srgbClr val="035165"/>
            </a:solidFill>
          </a:ln>
        </p:spPr>
        <p:txBody>
          <a:bodyPr wrap="square" rtlCol="0">
            <a:spAutoFit/>
          </a:bodyPr>
          <a:lstStyle/>
          <a:p>
            <a:r>
              <a:rPr lang="en-US" sz="2000" b="1" dirty="0">
                <a:solidFill>
                  <a:srgbClr val="035165"/>
                </a:solidFill>
              </a:rPr>
              <a:t>Chart B</a:t>
            </a:r>
            <a:endParaRPr lang="th-TH" sz="2000" b="1" dirty="0">
              <a:solidFill>
                <a:srgbClr val="035165"/>
              </a:solidFill>
            </a:endParaRPr>
          </a:p>
        </p:txBody>
      </p:sp>
      <p:sp>
        <p:nvSpPr>
          <p:cNvPr id="16" name="TextBox 15"/>
          <p:cNvSpPr txBox="1"/>
          <p:nvPr/>
        </p:nvSpPr>
        <p:spPr>
          <a:xfrm>
            <a:off x="3436601" y="2172202"/>
            <a:ext cx="1500424" cy="481483"/>
          </a:xfrm>
          <a:prstGeom prst="rect">
            <a:avLst/>
          </a:prstGeom>
          <a:noFill/>
          <a:ln w="53975">
            <a:solidFill>
              <a:srgbClr val="035165"/>
            </a:solidFill>
          </a:ln>
        </p:spPr>
        <p:txBody>
          <a:bodyPr wrap="square" rtlCol="0">
            <a:spAutoFit/>
          </a:bodyPr>
          <a:lstStyle/>
          <a:p>
            <a:r>
              <a:rPr lang="en-US" sz="2000" b="1" dirty="0">
                <a:solidFill>
                  <a:srgbClr val="035165"/>
                </a:solidFill>
              </a:rPr>
              <a:t>Chart A</a:t>
            </a:r>
            <a:endParaRPr lang="th-TH" sz="2000" b="1" dirty="0">
              <a:solidFill>
                <a:srgbClr val="035165"/>
              </a:solidFill>
            </a:endParaRPr>
          </a:p>
        </p:txBody>
      </p:sp>
      <p:sp>
        <p:nvSpPr>
          <p:cNvPr id="18" name="TextBox 17"/>
          <p:cNvSpPr txBox="1"/>
          <p:nvPr/>
        </p:nvSpPr>
        <p:spPr>
          <a:xfrm>
            <a:off x="5107766" y="3560051"/>
            <a:ext cx="1500424" cy="481483"/>
          </a:xfrm>
          <a:prstGeom prst="rect">
            <a:avLst/>
          </a:prstGeom>
          <a:noFill/>
          <a:ln w="53975">
            <a:solidFill>
              <a:srgbClr val="035165"/>
            </a:solidFill>
          </a:ln>
        </p:spPr>
        <p:txBody>
          <a:bodyPr wrap="square" rtlCol="0">
            <a:spAutoFit/>
          </a:bodyPr>
          <a:lstStyle/>
          <a:p>
            <a:r>
              <a:rPr lang="en-US" sz="2000" b="1" dirty="0">
                <a:solidFill>
                  <a:srgbClr val="035165"/>
                </a:solidFill>
              </a:rPr>
              <a:t>Chart C</a:t>
            </a:r>
            <a:endParaRPr lang="th-TH" sz="2000" b="1" dirty="0">
              <a:solidFill>
                <a:srgbClr val="035165"/>
              </a:solidFill>
            </a:endParaRPr>
          </a:p>
        </p:txBody>
      </p:sp>
      <p:sp>
        <p:nvSpPr>
          <p:cNvPr id="11" name="Shape 97"/>
          <p:cNvSpPr txBox="1">
            <a:spLocks/>
          </p:cNvSpPr>
          <p:nvPr/>
        </p:nvSpPr>
        <p:spPr>
          <a:xfrm>
            <a:off x="518643" y="649837"/>
            <a:ext cx="10515599" cy="1075604"/>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just">
              <a:buSzPct val="25000"/>
            </a:pPr>
            <a:r>
              <a:rPr lang="en-US" sz="2000" dirty="0">
                <a:solidFill>
                  <a:schemeClr val="tx1">
                    <a:lumMod val="65000"/>
                    <a:lumOff val="35000"/>
                  </a:schemeClr>
                </a:solidFill>
              </a:rPr>
              <a:t>The purpose of this interactive dashboard is to rapid and easy way to understand and decision making for investors and market researchers while investing. It allow them to select filter criteria (Year on list, </a:t>
            </a:r>
            <a:r>
              <a:rPr lang="en-AU" sz="2000" dirty="0">
                <a:solidFill>
                  <a:schemeClr val="tx1">
                    <a:lumMod val="65000"/>
                    <a:lumOff val="35000"/>
                  </a:schemeClr>
                </a:solidFill>
              </a:rPr>
              <a:t>colours</a:t>
            </a:r>
            <a:r>
              <a:rPr lang="en-US" sz="2000" dirty="0">
                <a:solidFill>
                  <a:schemeClr val="tx1">
                    <a:lumMod val="65000"/>
                    <a:lumOff val="35000"/>
                  </a:schemeClr>
                </a:solidFill>
              </a:rPr>
              <a:t>, state of US, industries etc.) to see specific data and details.</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7"/>
          <p:cNvSpPr txBox="1">
            <a:spLocks/>
          </p:cNvSpPr>
          <p:nvPr/>
        </p:nvSpPr>
        <p:spPr>
          <a:xfrm>
            <a:off x="102028" y="524567"/>
            <a:ext cx="10515599" cy="513371"/>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b="1" dirty="0">
                <a:solidFill>
                  <a:srgbClr val="035165"/>
                </a:solidFill>
              </a:rPr>
              <a:t>▹ URL Redirection</a:t>
            </a:r>
            <a:br>
              <a:rPr lang="en-US" b="1" dirty="0"/>
            </a:br>
            <a:endParaRPr lang="en-US" b="1" dirty="0"/>
          </a:p>
        </p:txBody>
      </p:sp>
      <p:pic>
        <p:nvPicPr>
          <p:cNvPr id="2" name="Picture 1"/>
          <p:cNvPicPr>
            <a:picLocks noChangeAspect="1"/>
          </p:cNvPicPr>
          <p:nvPr/>
        </p:nvPicPr>
        <p:blipFill rotWithShape="1">
          <a:blip r:embed="rId3"/>
          <a:srcRect l="26802" t="9756" r="10367" b="41360"/>
          <a:stretch/>
        </p:blipFill>
        <p:spPr>
          <a:xfrm>
            <a:off x="1802668" y="1978664"/>
            <a:ext cx="8175009" cy="3575975"/>
          </a:xfrm>
          <a:prstGeom prst="rect">
            <a:avLst/>
          </a:prstGeom>
        </p:spPr>
      </p:pic>
      <p:sp>
        <p:nvSpPr>
          <p:cNvPr id="3" name="Oval 2"/>
          <p:cNvSpPr/>
          <p:nvPr/>
        </p:nvSpPr>
        <p:spPr>
          <a:xfrm>
            <a:off x="1665026" y="2674962"/>
            <a:ext cx="955344" cy="696035"/>
          </a:xfrm>
          <a:prstGeom prst="ellipse">
            <a:avLst/>
          </a:prstGeom>
          <a:noFill/>
          <a:ln w="38100">
            <a:solidFill>
              <a:srgbClr val="03A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8" name="Straight Arrow Connector 7"/>
          <p:cNvCxnSpPr/>
          <p:nvPr/>
        </p:nvCxnSpPr>
        <p:spPr>
          <a:xfrm flipV="1">
            <a:off x="1201003" y="3207224"/>
            <a:ext cx="464023" cy="341194"/>
          </a:xfrm>
          <a:prstGeom prst="straightConnector1">
            <a:avLst/>
          </a:prstGeom>
          <a:ln w="57150">
            <a:solidFill>
              <a:srgbClr val="03A286"/>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958972" y="2497538"/>
            <a:ext cx="1228300" cy="525439"/>
          </a:xfrm>
          <a:prstGeom prst="ellipse">
            <a:avLst/>
          </a:prstGeom>
          <a:noFill/>
          <a:ln w="38100">
            <a:solidFill>
              <a:srgbClr val="03A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 name="Straight Arrow Connector 9"/>
          <p:cNvCxnSpPr/>
          <p:nvPr/>
        </p:nvCxnSpPr>
        <p:spPr>
          <a:xfrm flipH="1" flipV="1">
            <a:off x="9187272" y="2944506"/>
            <a:ext cx="1266912" cy="262718"/>
          </a:xfrm>
          <a:prstGeom prst="straightConnector1">
            <a:avLst/>
          </a:prstGeom>
          <a:ln w="57150">
            <a:solidFill>
              <a:srgbClr val="03A286"/>
            </a:solidFill>
            <a:tailEnd type="triangle"/>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idx="1"/>
          </p:nvPr>
        </p:nvSpPr>
        <p:spPr>
          <a:xfrm>
            <a:off x="823443" y="5470680"/>
            <a:ext cx="10515599" cy="1108644"/>
          </a:xfrm>
        </p:spPr>
        <p:txBody>
          <a:bodyPr/>
          <a:lstStyle/>
          <a:p>
            <a:pPr>
              <a:buClr>
                <a:schemeClr val="tx1">
                  <a:lumMod val="50000"/>
                  <a:lumOff val="50000"/>
                </a:schemeClr>
              </a:buClr>
              <a:buSzPct val="84000"/>
              <a:buFont typeface="Arial" panose="020B0604020202020204" pitchFamily="34" charset="0"/>
              <a:buChar char="•"/>
            </a:pPr>
            <a:r>
              <a:rPr lang="en-AU" dirty="0">
                <a:solidFill>
                  <a:schemeClr val="tx1">
                    <a:lumMod val="50000"/>
                    <a:lumOff val="50000"/>
                  </a:schemeClr>
                </a:solidFill>
              </a:rPr>
              <a:t> </a:t>
            </a:r>
            <a:r>
              <a:rPr lang="en-AU" sz="2000" b="1" dirty="0">
                <a:solidFill>
                  <a:schemeClr val="tx1">
                    <a:lumMod val="50000"/>
                    <a:lumOff val="50000"/>
                  </a:schemeClr>
                </a:solidFill>
              </a:rPr>
              <a:t>Colour filter</a:t>
            </a:r>
            <a:r>
              <a:rPr lang="en-AU" sz="2000" dirty="0">
                <a:solidFill>
                  <a:schemeClr val="tx1">
                    <a:lumMod val="50000"/>
                    <a:lumOff val="50000"/>
                  </a:schemeClr>
                </a:solidFill>
              </a:rPr>
              <a:t>: </a:t>
            </a:r>
            <a:r>
              <a:rPr lang="en-AU" sz="2000" b="1" dirty="0">
                <a:solidFill>
                  <a:schemeClr val="tx1">
                    <a:lumMod val="50000"/>
                    <a:lumOff val="50000"/>
                  </a:schemeClr>
                </a:solidFill>
              </a:rPr>
              <a:t> </a:t>
            </a:r>
            <a:r>
              <a:rPr lang="en-AU" sz="2000" dirty="0">
                <a:solidFill>
                  <a:schemeClr val="tx1">
                    <a:lumMod val="50000"/>
                    <a:lumOff val="50000"/>
                  </a:schemeClr>
                </a:solidFill>
              </a:rPr>
              <a:t>Chart A used the colour filter to classify the kind of industries, the next slide will show how the colour filter work for this dashboard.</a:t>
            </a:r>
          </a:p>
        </p:txBody>
      </p:sp>
      <p:sp>
        <p:nvSpPr>
          <p:cNvPr id="16" name="Shape 107"/>
          <p:cNvSpPr txBox="1">
            <a:spLocks noGrp="1"/>
          </p:cNvSpPr>
          <p:nvPr>
            <p:ph type="sldNum" idx="12"/>
          </p:nvPr>
        </p:nvSpPr>
        <p:spPr>
          <a:xfrm>
            <a:off x="9246028" y="6373892"/>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400" b="1" i="0" u="none" strike="noStrike" cap="none" dirty="0">
                <a:solidFill>
                  <a:schemeClr val="lt1"/>
                </a:solidFill>
                <a:latin typeface="Calibri"/>
                <a:ea typeface="Calibri"/>
                <a:cs typeface="Calibri"/>
                <a:sym typeface="Calibri"/>
              </a:rPr>
              <a:t>4</a:t>
            </a:r>
          </a:p>
        </p:txBody>
      </p:sp>
      <p:sp>
        <p:nvSpPr>
          <p:cNvPr id="17" name="Shape 97"/>
          <p:cNvSpPr txBox="1">
            <a:spLocks/>
          </p:cNvSpPr>
          <p:nvPr/>
        </p:nvSpPr>
        <p:spPr>
          <a:xfrm>
            <a:off x="823443" y="705854"/>
            <a:ext cx="10324528" cy="1075604"/>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sz="2000" b="1" dirty="0">
                <a:solidFill>
                  <a:schemeClr val="tx1">
                    <a:lumMod val="50000"/>
                    <a:lumOff val="50000"/>
                  </a:schemeClr>
                </a:solidFill>
              </a:rPr>
              <a:t>Chart A </a:t>
            </a:r>
            <a:r>
              <a:rPr lang="en-US" sz="2000" dirty="0">
                <a:solidFill>
                  <a:schemeClr val="tx1">
                    <a:lumMod val="50000"/>
                    <a:lumOff val="50000"/>
                  </a:schemeClr>
                </a:solidFill>
              </a:rPr>
              <a:t>of the dashboard shows the URL of companies’ website and information of the companies, also showing the significant details as growth %, revenue of the last year, rank and number of workers, by hierarchy the categorical data.</a:t>
            </a:r>
          </a:p>
        </p:txBody>
      </p:sp>
      <p:sp>
        <p:nvSpPr>
          <p:cNvPr id="18" name="TextBox 17"/>
          <p:cNvSpPr txBox="1"/>
          <p:nvPr/>
        </p:nvSpPr>
        <p:spPr>
          <a:xfrm>
            <a:off x="102028" y="3574937"/>
            <a:ext cx="1700640" cy="1661993"/>
          </a:xfrm>
          <a:prstGeom prst="rect">
            <a:avLst/>
          </a:prstGeom>
          <a:noFill/>
        </p:spPr>
        <p:txBody>
          <a:bodyPr wrap="square" rtlCol="0">
            <a:spAutoFit/>
          </a:bodyPr>
          <a:lstStyle/>
          <a:p>
            <a:r>
              <a:rPr lang="en-AU" b="1" dirty="0">
                <a:solidFill>
                  <a:srgbClr val="03A286"/>
                </a:solidFill>
              </a:rPr>
              <a:t>URL of each company user can </a:t>
            </a:r>
            <a:r>
              <a:rPr lang="en-AU" sz="1600" b="1" dirty="0">
                <a:solidFill>
                  <a:srgbClr val="035165"/>
                </a:solidFill>
              </a:rPr>
              <a:t>click on the URL</a:t>
            </a:r>
            <a:r>
              <a:rPr lang="en-AU" b="1" dirty="0">
                <a:solidFill>
                  <a:srgbClr val="03A286"/>
                </a:solidFill>
              </a:rPr>
              <a:t>, they are linked to the web page</a:t>
            </a:r>
          </a:p>
          <a:p>
            <a:endParaRPr lang="en-AU" b="1" dirty="0">
              <a:solidFill>
                <a:srgbClr val="03A286"/>
              </a:solidFill>
            </a:endParaRPr>
          </a:p>
        </p:txBody>
      </p:sp>
      <p:sp>
        <p:nvSpPr>
          <p:cNvPr id="19" name="TextBox 18"/>
          <p:cNvSpPr txBox="1"/>
          <p:nvPr/>
        </p:nvSpPr>
        <p:spPr>
          <a:xfrm>
            <a:off x="10491360" y="3012598"/>
            <a:ext cx="1700640" cy="1508105"/>
          </a:xfrm>
          <a:prstGeom prst="rect">
            <a:avLst/>
          </a:prstGeom>
          <a:noFill/>
        </p:spPr>
        <p:txBody>
          <a:bodyPr wrap="square" rtlCol="0">
            <a:spAutoFit/>
          </a:bodyPr>
          <a:lstStyle/>
          <a:p>
            <a:r>
              <a:rPr lang="en-AU" b="1" dirty="0">
                <a:solidFill>
                  <a:srgbClr val="03A286"/>
                </a:solidFill>
              </a:rPr>
              <a:t>The growth % shows sorting of results  by </a:t>
            </a:r>
            <a:r>
              <a:rPr lang="en-AU" sz="1800" b="1" dirty="0">
                <a:solidFill>
                  <a:srgbClr val="035165"/>
                </a:solidFill>
              </a:rPr>
              <a:t>highest</a:t>
            </a:r>
          </a:p>
          <a:p>
            <a:r>
              <a:rPr lang="en-AU" b="1" dirty="0">
                <a:solidFill>
                  <a:srgbClr val="03A286"/>
                </a:solidFill>
              </a:rPr>
              <a:t>to </a:t>
            </a:r>
            <a:r>
              <a:rPr lang="en-AU" sz="1800" b="1" dirty="0">
                <a:solidFill>
                  <a:srgbClr val="035165"/>
                </a:solidFill>
              </a:rPr>
              <a:t>lowest</a:t>
            </a:r>
          </a:p>
          <a:p>
            <a:endParaRPr lang="en-AU" b="1" dirty="0">
              <a:solidFill>
                <a:srgbClr val="03A286"/>
              </a:solidFill>
            </a:endParaRPr>
          </a:p>
        </p:txBody>
      </p:sp>
    </p:spTree>
    <p:extLst>
      <p:ext uri="{BB962C8B-B14F-4D97-AF65-F5344CB8AC3E}">
        <p14:creationId xmlns:p14="http://schemas.microsoft.com/office/powerpoint/2010/main" val="358431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ircle(in)">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rctx="PPT">
                                        <p:cTn id="26" dur="indefinite"/>
                                        <p:tgtEl>
                                          <p:spTgt spid="10"/>
                                        </p:tgtEl>
                                        <p:attrNameLst>
                                          <p:attrName>style.opacity</p:attrName>
                                        </p:attrNameLst>
                                      </p:cBhvr>
                                      <p:to>
                                        <p:strVal val="0.5"/>
                                      </p:to>
                                    </p:set>
                                    <p:animEffect filter="image" prLst="opacity: 0.5">
                                      <p:cBhvr rctx="IE">
                                        <p:cTn id="27" dur="indefinite"/>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8"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7"/>
          <p:cNvSpPr txBox="1">
            <a:spLocks/>
          </p:cNvSpPr>
          <p:nvPr/>
        </p:nvSpPr>
        <p:spPr>
          <a:xfrm>
            <a:off x="102028" y="524567"/>
            <a:ext cx="10515599" cy="513371"/>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b="1" dirty="0">
                <a:solidFill>
                  <a:srgbClr val="035165"/>
                </a:solidFill>
              </a:rPr>
              <a:t>▹ URL Redirection (Cont.) </a:t>
            </a:r>
            <a:br>
              <a:rPr lang="en-US" b="1" dirty="0"/>
            </a:br>
            <a:endParaRPr lang="en-US"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3003" y="1709415"/>
            <a:ext cx="8880976" cy="4736520"/>
          </a:xfrm>
          <a:prstGeom prst="rect">
            <a:avLst/>
          </a:prstGeom>
        </p:spPr>
      </p:pic>
      <p:sp>
        <p:nvSpPr>
          <p:cNvPr id="7" name="Shape 107"/>
          <p:cNvSpPr txBox="1">
            <a:spLocks noGrp="1"/>
          </p:cNvSpPr>
          <p:nvPr>
            <p:ph type="sldNum" idx="12"/>
          </p:nvPr>
        </p:nvSpPr>
        <p:spPr>
          <a:xfrm>
            <a:off x="9246028" y="6373892"/>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400" b="1" i="0" u="none" strike="noStrike" cap="none" dirty="0">
                <a:solidFill>
                  <a:schemeClr val="lt1"/>
                </a:solidFill>
                <a:latin typeface="Calibri"/>
                <a:ea typeface="Calibri"/>
                <a:cs typeface="Calibri"/>
                <a:sym typeface="Calibri"/>
              </a:rPr>
              <a:t>5</a:t>
            </a:r>
          </a:p>
        </p:txBody>
      </p:sp>
      <p:sp>
        <p:nvSpPr>
          <p:cNvPr id="8" name="Shape 97"/>
          <p:cNvSpPr txBox="1">
            <a:spLocks/>
          </p:cNvSpPr>
          <p:nvPr/>
        </p:nvSpPr>
        <p:spPr>
          <a:xfrm>
            <a:off x="565691" y="646677"/>
            <a:ext cx="10515599" cy="1075604"/>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just">
              <a:buSzPct val="25000"/>
            </a:pPr>
            <a:r>
              <a:rPr lang="en-US" sz="2000" dirty="0">
                <a:solidFill>
                  <a:schemeClr val="tx1">
                    <a:lumMod val="50000"/>
                    <a:lumOff val="50000"/>
                  </a:schemeClr>
                </a:solidFill>
              </a:rPr>
              <a:t>This is the sample how the dashboard work with the linked URL. When we click on the color filter the dashboard will show only that industry and when we click on the URL name it will redirect investors to the company’s web page.</a:t>
            </a:r>
          </a:p>
        </p:txBody>
      </p:sp>
    </p:spTree>
    <p:extLst>
      <p:ext uri="{BB962C8B-B14F-4D97-AF65-F5344CB8AC3E}">
        <p14:creationId xmlns:p14="http://schemas.microsoft.com/office/powerpoint/2010/main" val="149771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7"/>
          <p:cNvSpPr txBox="1">
            <a:spLocks/>
          </p:cNvSpPr>
          <p:nvPr/>
        </p:nvSpPr>
        <p:spPr>
          <a:xfrm>
            <a:off x="102028" y="524567"/>
            <a:ext cx="10515599" cy="513371"/>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b="1" dirty="0">
                <a:solidFill>
                  <a:srgbClr val="035165"/>
                </a:solidFill>
              </a:rPr>
              <a:t>▹ Top industry located on state</a:t>
            </a:r>
            <a:br>
              <a:rPr lang="en-US" b="1" dirty="0"/>
            </a:br>
            <a:endParaRPr lang="en-US" b="1" dirty="0"/>
          </a:p>
        </p:txBody>
      </p:sp>
      <p:sp>
        <p:nvSpPr>
          <p:cNvPr id="5" name="Shape 97"/>
          <p:cNvSpPr txBox="1">
            <a:spLocks/>
          </p:cNvSpPr>
          <p:nvPr/>
        </p:nvSpPr>
        <p:spPr>
          <a:xfrm>
            <a:off x="626718" y="753262"/>
            <a:ext cx="10209515" cy="1075604"/>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gn="just">
              <a:buSzPct val="25000"/>
            </a:pPr>
            <a:r>
              <a:rPr lang="en-US" sz="2000" dirty="0">
                <a:solidFill>
                  <a:schemeClr val="tx1">
                    <a:lumMod val="50000"/>
                    <a:lumOff val="50000"/>
                  </a:schemeClr>
                </a:solidFill>
              </a:rPr>
              <a:t>Using the location which is state of each company in </a:t>
            </a:r>
            <a:r>
              <a:rPr lang="en-US" sz="2000" b="1" dirty="0">
                <a:solidFill>
                  <a:schemeClr val="tx1">
                    <a:lumMod val="50000"/>
                    <a:lumOff val="50000"/>
                  </a:schemeClr>
                </a:solidFill>
              </a:rPr>
              <a:t>Chart B </a:t>
            </a:r>
            <a:r>
              <a:rPr lang="en-US" sz="2000" dirty="0">
                <a:solidFill>
                  <a:schemeClr val="tx1">
                    <a:lumMod val="50000"/>
                    <a:lumOff val="50000"/>
                  </a:schemeClr>
                </a:solidFill>
              </a:rPr>
              <a:t>to identify the highest number of companies in particular industry located in each state in US showing in </a:t>
            </a:r>
            <a:r>
              <a:rPr lang="en-US" sz="2000" b="1" dirty="0">
                <a:solidFill>
                  <a:schemeClr val="tx1">
                    <a:lumMod val="50000"/>
                    <a:lumOff val="50000"/>
                  </a:schemeClr>
                </a:solidFill>
              </a:rPr>
              <a:t>Picture A</a:t>
            </a:r>
            <a:r>
              <a:rPr lang="en-US" sz="2000" dirty="0">
                <a:solidFill>
                  <a:schemeClr val="tx1">
                    <a:lumMod val="50000"/>
                    <a:lumOff val="50000"/>
                  </a:schemeClr>
                </a:solidFill>
              </a:rPr>
              <a:t>. </a:t>
            </a:r>
            <a:r>
              <a:rPr lang="en-US" sz="2000" b="1" dirty="0">
                <a:solidFill>
                  <a:schemeClr val="tx1">
                    <a:lumMod val="50000"/>
                    <a:lumOff val="50000"/>
                  </a:schemeClr>
                </a:solidFill>
              </a:rPr>
              <a:t>Picture B </a:t>
            </a:r>
            <a:r>
              <a:rPr lang="en-US" sz="2000" dirty="0">
                <a:solidFill>
                  <a:schemeClr val="tx1">
                    <a:lumMod val="50000"/>
                    <a:lumOff val="50000"/>
                  </a:schemeClr>
                </a:solidFill>
              </a:rPr>
              <a:t>demonstrates how the map work in this dashboard when click on a state in US.  </a:t>
            </a:r>
          </a:p>
        </p:txBody>
      </p:sp>
      <p:sp>
        <p:nvSpPr>
          <p:cNvPr id="7" name="Shape 97"/>
          <p:cNvSpPr txBox="1">
            <a:spLocks/>
          </p:cNvSpPr>
          <p:nvPr/>
        </p:nvSpPr>
        <p:spPr>
          <a:xfrm>
            <a:off x="632372" y="5758579"/>
            <a:ext cx="10515599" cy="513371"/>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endParaRPr lang="en-US" sz="1800" b="1" dirty="0">
              <a:solidFill>
                <a:schemeClr val="tx1">
                  <a:lumMod val="50000"/>
                  <a:lumOff val="50000"/>
                </a:schemeClr>
              </a:solidFill>
            </a:endParaRPr>
          </a:p>
        </p:txBody>
      </p:sp>
      <p:sp>
        <p:nvSpPr>
          <p:cNvPr id="11" name="Shape 107"/>
          <p:cNvSpPr txBox="1">
            <a:spLocks noGrp="1"/>
          </p:cNvSpPr>
          <p:nvPr>
            <p:ph type="sldNum" idx="12"/>
          </p:nvPr>
        </p:nvSpPr>
        <p:spPr>
          <a:xfrm>
            <a:off x="9246028" y="6373892"/>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400" b="1" i="0" u="none" strike="noStrike" cap="none" dirty="0">
                <a:solidFill>
                  <a:schemeClr val="lt1"/>
                </a:solidFill>
                <a:latin typeface="Calibri"/>
                <a:ea typeface="Calibri"/>
                <a:cs typeface="Calibri"/>
                <a:sym typeface="Calibri"/>
              </a:rPr>
              <a:t>6</a:t>
            </a:r>
          </a:p>
        </p:txBody>
      </p:sp>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t="82428" r="15722" b="9231"/>
          <a:stretch/>
        </p:blipFill>
        <p:spPr>
          <a:xfrm>
            <a:off x="277530" y="5613323"/>
            <a:ext cx="11503150" cy="642519"/>
          </a:xfrm>
          <a:prstGeom prst="rect">
            <a:avLst/>
          </a:prstGeom>
        </p:spPr>
      </p:pic>
      <p:pic>
        <p:nvPicPr>
          <p:cNvPr id="12" name="Picture 11"/>
          <p:cNvPicPr>
            <a:picLocks noChangeAspect="1"/>
          </p:cNvPicPr>
          <p:nvPr/>
        </p:nvPicPr>
        <p:blipFill rotWithShape="1">
          <a:blip r:embed="rId4"/>
          <a:srcRect l="26450" t="18846" r="7957" b="13542"/>
          <a:stretch/>
        </p:blipFill>
        <p:spPr>
          <a:xfrm>
            <a:off x="240112" y="1959467"/>
            <a:ext cx="5544793" cy="3213355"/>
          </a:xfrm>
          <a:prstGeom prst="rect">
            <a:avLst/>
          </a:prstGeom>
        </p:spPr>
      </p:pic>
      <p:sp>
        <p:nvSpPr>
          <p:cNvPr id="13" name="Oval 12"/>
          <p:cNvSpPr/>
          <p:nvPr/>
        </p:nvSpPr>
        <p:spPr>
          <a:xfrm>
            <a:off x="191181" y="1959467"/>
            <a:ext cx="456539" cy="1118419"/>
          </a:xfrm>
          <a:prstGeom prst="ellipse">
            <a:avLst/>
          </a:prstGeom>
          <a:noFill/>
          <a:ln w="38100">
            <a:solidFill>
              <a:srgbClr val="03A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4" name="Straight Arrow Connector 13"/>
          <p:cNvCxnSpPr/>
          <p:nvPr/>
        </p:nvCxnSpPr>
        <p:spPr>
          <a:xfrm flipH="1">
            <a:off x="696652" y="2312338"/>
            <a:ext cx="611551" cy="117493"/>
          </a:xfrm>
          <a:prstGeom prst="straightConnector1">
            <a:avLst/>
          </a:prstGeom>
          <a:ln w="57150">
            <a:solidFill>
              <a:srgbClr val="03A28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89963" y="1988032"/>
            <a:ext cx="2298457" cy="738664"/>
          </a:xfrm>
          <a:prstGeom prst="rect">
            <a:avLst/>
          </a:prstGeom>
          <a:noFill/>
        </p:spPr>
        <p:txBody>
          <a:bodyPr wrap="square" rtlCol="0">
            <a:spAutoFit/>
          </a:bodyPr>
          <a:lstStyle/>
          <a:p>
            <a:r>
              <a:rPr lang="en-AU" dirty="0">
                <a:solidFill>
                  <a:srgbClr val="03A286"/>
                </a:solidFill>
              </a:rPr>
              <a:t>By zooming to expand the map for better views</a:t>
            </a:r>
            <a:endParaRPr lang="en-AU" sz="1800" dirty="0">
              <a:solidFill>
                <a:srgbClr val="035165"/>
              </a:solidFill>
            </a:endParaRPr>
          </a:p>
          <a:p>
            <a:endParaRPr lang="en-AU" dirty="0">
              <a:solidFill>
                <a:srgbClr val="03A286"/>
              </a:solidFill>
            </a:endParaRPr>
          </a:p>
        </p:txBody>
      </p:sp>
      <p:sp>
        <p:nvSpPr>
          <p:cNvPr id="23" name="TextBox 22"/>
          <p:cNvSpPr txBox="1"/>
          <p:nvPr/>
        </p:nvSpPr>
        <p:spPr>
          <a:xfrm>
            <a:off x="4389166" y="2029721"/>
            <a:ext cx="1342310" cy="400110"/>
          </a:xfrm>
          <a:prstGeom prst="rect">
            <a:avLst/>
          </a:prstGeom>
          <a:noFill/>
          <a:ln w="53975">
            <a:solidFill>
              <a:srgbClr val="03A286"/>
            </a:solidFill>
          </a:ln>
        </p:spPr>
        <p:txBody>
          <a:bodyPr wrap="square" rtlCol="0">
            <a:spAutoFit/>
          </a:bodyPr>
          <a:lstStyle/>
          <a:p>
            <a:r>
              <a:rPr lang="en-US" sz="2000" b="1" dirty="0">
                <a:solidFill>
                  <a:srgbClr val="03A286"/>
                </a:solidFill>
              </a:rPr>
              <a:t>Picture A</a:t>
            </a:r>
            <a:endParaRPr lang="th-TH" sz="2000" b="1" dirty="0">
              <a:solidFill>
                <a:srgbClr val="03A286"/>
              </a:solidFill>
            </a:endParaRPr>
          </a:p>
        </p:txBody>
      </p:sp>
      <p:grpSp>
        <p:nvGrpSpPr>
          <p:cNvPr id="32" name="Group 31"/>
          <p:cNvGrpSpPr/>
          <p:nvPr/>
        </p:nvGrpSpPr>
        <p:grpSpPr>
          <a:xfrm>
            <a:off x="5976833" y="1946916"/>
            <a:ext cx="5666982" cy="3075998"/>
            <a:chOff x="5976833" y="1946916"/>
            <a:chExt cx="5666982" cy="3075998"/>
          </a:xfrm>
        </p:grpSpPr>
        <p:pic>
          <p:nvPicPr>
            <p:cNvPr id="27" name="Picture 26"/>
            <p:cNvPicPr>
              <a:picLocks noChangeAspect="1"/>
            </p:cNvPicPr>
            <p:nvPr/>
          </p:nvPicPr>
          <p:blipFill rotWithShape="1">
            <a:blip r:embed="rId5"/>
            <a:srcRect l="27276" t="17831" r="9121" b="20765"/>
            <a:stretch/>
          </p:blipFill>
          <p:spPr>
            <a:xfrm>
              <a:off x="5976833" y="1946916"/>
              <a:ext cx="5666982" cy="3075998"/>
            </a:xfrm>
            <a:prstGeom prst="rect">
              <a:avLst/>
            </a:prstGeom>
          </p:spPr>
        </p:pic>
        <p:sp>
          <p:nvSpPr>
            <p:cNvPr id="31" name="TextBox 30"/>
            <p:cNvSpPr txBox="1"/>
            <p:nvPr/>
          </p:nvSpPr>
          <p:spPr>
            <a:xfrm>
              <a:off x="10231109" y="2056508"/>
              <a:ext cx="1342310" cy="400110"/>
            </a:xfrm>
            <a:prstGeom prst="rect">
              <a:avLst/>
            </a:prstGeom>
            <a:noFill/>
            <a:ln w="53975">
              <a:solidFill>
                <a:srgbClr val="03A286"/>
              </a:solidFill>
            </a:ln>
          </p:spPr>
          <p:txBody>
            <a:bodyPr wrap="square" rtlCol="0">
              <a:spAutoFit/>
            </a:bodyPr>
            <a:lstStyle/>
            <a:p>
              <a:r>
                <a:rPr lang="en-US" sz="2000" b="1" dirty="0">
                  <a:solidFill>
                    <a:srgbClr val="03A286"/>
                  </a:solidFill>
                </a:rPr>
                <a:t>Picture B</a:t>
              </a:r>
              <a:endParaRPr lang="th-TH" sz="2000" b="1" dirty="0">
                <a:solidFill>
                  <a:srgbClr val="03A286"/>
                </a:solidFill>
              </a:endParaRPr>
            </a:p>
          </p:txBody>
        </p:sp>
      </p:grpSp>
    </p:spTree>
    <p:extLst>
      <p:ext uri="{BB962C8B-B14F-4D97-AF65-F5344CB8AC3E}">
        <p14:creationId xmlns:p14="http://schemas.microsoft.com/office/powerpoint/2010/main" val="307943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7"/>
          <p:cNvSpPr txBox="1">
            <a:spLocks/>
          </p:cNvSpPr>
          <p:nvPr/>
        </p:nvSpPr>
        <p:spPr>
          <a:xfrm>
            <a:off x="102028" y="524567"/>
            <a:ext cx="10515599" cy="513371"/>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b="1" dirty="0">
                <a:solidFill>
                  <a:srgbClr val="035165"/>
                </a:solidFill>
              </a:rPr>
              <a:t>▹ Top industry located on state (Cont.) </a:t>
            </a:r>
            <a:br>
              <a:rPr lang="en-US" b="1" dirty="0"/>
            </a:br>
            <a:endParaRPr lang="en-US" b="1" dirty="0"/>
          </a:p>
        </p:txBody>
      </p:sp>
      <p:sp>
        <p:nvSpPr>
          <p:cNvPr id="7" name="Shape 107"/>
          <p:cNvSpPr txBox="1">
            <a:spLocks noGrp="1"/>
          </p:cNvSpPr>
          <p:nvPr>
            <p:ph type="sldNum" idx="12"/>
          </p:nvPr>
        </p:nvSpPr>
        <p:spPr>
          <a:xfrm>
            <a:off x="9246028" y="6373892"/>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400" b="1" i="0" u="none" strike="noStrike" cap="none" dirty="0">
                <a:solidFill>
                  <a:schemeClr val="lt1"/>
                </a:solidFill>
                <a:latin typeface="Calibri"/>
                <a:ea typeface="Calibri"/>
                <a:cs typeface="Calibri"/>
                <a:sym typeface="Calibri"/>
              </a:rPr>
              <a:t>7</a:t>
            </a:r>
          </a:p>
        </p:txBody>
      </p:sp>
      <p:sp>
        <p:nvSpPr>
          <p:cNvPr id="8" name="Shape 97"/>
          <p:cNvSpPr txBox="1">
            <a:spLocks/>
          </p:cNvSpPr>
          <p:nvPr/>
        </p:nvSpPr>
        <p:spPr>
          <a:xfrm>
            <a:off x="546717" y="639166"/>
            <a:ext cx="9932789" cy="1075604"/>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sz="2000" dirty="0">
                <a:solidFill>
                  <a:schemeClr val="tx1">
                    <a:lumMod val="50000"/>
                    <a:lumOff val="50000"/>
                  </a:schemeClr>
                </a:solidFill>
              </a:rPr>
              <a:t>The Graphics Interchange Forma demonstrates how the map work in this dashboard when we click on any state in US.</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288" y="1613015"/>
            <a:ext cx="8726297" cy="4847942"/>
          </a:xfrm>
          <a:prstGeom prst="rect">
            <a:avLst/>
          </a:prstGeom>
        </p:spPr>
      </p:pic>
    </p:spTree>
    <p:extLst>
      <p:ext uri="{BB962C8B-B14F-4D97-AF65-F5344CB8AC3E}">
        <p14:creationId xmlns:p14="http://schemas.microsoft.com/office/powerpoint/2010/main" val="102409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7"/>
          <p:cNvSpPr txBox="1">
            <a:spLocks/>
          </p:cNvSpPr>
          <p:nvPr/>
        </p:nvSpPr>
        <p:spPr>
          <a:xfrm>
            <a:off x="102028" y="524567"/>
            <a:ext cx="10515599" cy="513371"/>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b="1" dirty="0">
                <a:solidFill>
                  <a:srgbClr val="035165"/>
                </a:solidFill>
              </a:rPr>
              <a:t>▹ Highest Growth % of industries</a:t>
            </a:r>
            <a:br>
              <a:rPr lang="en-US" b="1" dirty="0"/>
            </a:br>
            <a:endParaRPr lang="en-US" b="1" dirty="0"/>
          </a:p>
        </p:txBody>
      </p:sp>
      <p:sp>
        <p:nvSpPr>
          <p:cNvPr id="7" name="Shape 107"/>
          <p:cNvSpPr txBox="1">
            <a:spLocks noGrp="1"/>
          </p:cNvSpPr>
          <p:nvPr>
            <p:ph type="sldNum" idx="12"/>
          </p:nvPr>
        </p:nvSpPr>
        <p:spPr>
          <a:xfrm>
            <a:off x="9246028" y="6373892"/>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400" b="1" i="0" u="none" strike="noStrike" cap="none" dirty="0">
                <a:solidFill>
                  <a:schemeClr val="lt1"/>
                </a:solidFill>
                <a:latin typeface="Calibri"/>
                <a:ea typeface="Calibri"/>
                <a:cs typeface="Calibri"/>
                <a:sym typeface="Calibri"/>
              </a:rPr>
              <a:t>8</a:t>
            </a:r>
          </a:p>
        </p:txBody>
      </p:sp>
      <p:sp>
        <p:nvSpPr>
          <p:cNvPr id="10" name="Shape 97"/>
          <p:cNvSpPr txBox="1">
            <a:spLocks/>
          </p:cNvSpPr>
          <p:nvPr/>
        </p:nvSpPr>
        <p:spPr>
          <a:xfrm>
            <a:off x="608194" y="741843"/>
            <a:ext cx="10422312" cy="727798"/>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lnSpc>
                <a:spcPct val="100000"/>
              </a:lnSpc>
              <a:buClrTx/>
              <a:defRPr/>
            </a:pPr>
            <a:r>
              <a:rPr lang="en-US" sz="2000" dirty="0">
                <a:solidFill>
                  <a:schemeClr val="tx1">
                    <a:lumMod val="50000"/>
                    <a:lumOff val="50000"/>
                  </a:schemeClr>
                </a:solidFill>
              </a:rPr>
              <a:t>This interactive map is representing state wise top industry and number of companies of that particular industry with it’s average growth &amp; revenue.  </a:t>
            </a:r>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92257" r="15636"/>
          <a:stretch/>
        </p:blipFill>
        <p:spPr>
          <a:xfrm>
            <a:off x="201876" y="5942189"/>
            <a:ext cx="11234948" cy="557680"/>
          </a:xfrm>
          <a:prstGeom prst="rect">
            <a:avLst/>
          </a:prstGeom>
        </p:spPr>
      </p:pic>
      <p:pic>
        <p:nvPicPr>
          <p:cNvPr id="9" name="Picture 8"/>
          <p:cNvPicPr>
            <a:picLocks noChangeAspect="1"/>
          </p:cNvPicPr>
          <p:nvPr/>
        </p:nvPicPr>
        <p:blipFill rotWithShape="1">
          <a:blip r:embed="rId4"/>
          <a:srcRect l="25587" t="10143" r="2284" b="12225"/>
          <a:stretch/>
        </p:blipFill>
        <p:spPr>
          <a:xfrm>
            <a:off x="3157531" y="1598182"/>
            <a:ext cx="6966233" cy="4215466"/>
          </a:xfrm>
          <a:prstGeom prst="rect">
            <a:avLst/>
          </a:prstGeom>
        </p:spPr>
      </p:pic>
      <p:sp>
        <p:nvSpPr>
          <p:cNvPr id="12" name="TextBox 11"/>
          <p:cNvSpPr txBox="1"/>
          <p:nvPr/>
        </p:nvSpPr>
        <p:spPr>
          <a:xfrm>
            <a:off x="7247973" y="3960322"/>
            <a:ext cx="1563244" cy="830997"/>
          </a:xfrm>
          <a:prstGeom prst="rect">
            <a:avLst/>
          </a:prstGeom>
          <a:noFill/>
        </p:spPr>
        <p:txBody>
          <a:bodyPr wrap="square" rtlCol="0">
            <a:spAutoFit/>
          </a:bodyPr>
          <a:lstStyle/>
          <a:p>
            <a:r>
              <a:rPr lang="en-AU" sz="1600" dirty="0">
                <a:solidFill>
                  <a:srgbClr val="03A286"/>
                </a:solidFill>
              </a:rPr>
              <a:t>Colour filter linked all the dashboard</a:t>
            </a:r>
          </a:p>
        </p:txBody>
      </p:sp>
      <p:cxnSp>
        <p:nvCxnSpPr>
          <p:cNvPr id="13" name="Straight Arrow Connector 12"/>
          <p:cNvCxnSpPr/>
          <p:nvPr/>
        </p:nvCxnSpPr>
        <p:spPr>
          <a:xfrm>
            <a:off x="6579232" y="3528619"/>
            <a:ext cx="668741" cy="369332"/>
          </a:xfrm>
          <a:prstGeom prst="straightConnector1">
            <a:avLst/>
          </a:prstGeom>
          <a:ln w="57150">
            <a:solidFill>
              <a:srgbClr val="03A286"/>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718960" y="2504185"/>
            <a:ext cx="798255" cy="341475"/>
          </a:xfrm>
          <a:prstGeom prst="ellipse">
            <a:avLst/>
          </a:prstGeom>
          <a:noFill/>
          <a:ln w="38100">
            <a:solidFill>
              <a:srgbClr val="03A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7" name="Straight Arrow Connector 16"/>
          <p:cNvCxnSpPr/>
          <p:nvPr/>
        </p:nvCxnSpPr>
        <p:spPr>
          <a:xfrm>
            <a:off x="8428950" y="2845126"/>
            <a:ext cx="382267" cy="211118"/>
          </a:xfrm>
          <a:prstGeom prst="straightConnector1">
            <a:avLst/>
          </a:prstGeom>
          <a:ln w="57150">
            <a:solidFill>
              <a:srgbClr val="03A28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811216" y="2865327"/>
            <a:ext cx="2022537" cy="584775"/>
          </a:xfrm>
          <a:prstGeom prst="rect">
            <a:avLst/>
          </a:prstGeom>
          <a:noFill/>
        </p:spPr>
        <p:txBody>
          <a:bodyPr wrap="square" rtlCol="0">
            <a:spAutoFit/>
          </a:bodyPr>
          <a:lstStyle/>
          <a:p>
            <a:r>
              <a:rPr lang="en-AU" sz="1600" dirty="0">
                <a:solidFill>
                  <a:srgbClr val="03A286"/>
                </a:solidFill>
              </a:rPr>
              <a:t>Labels tell the average Growth%</a:t>
            </a:r>
          </a:p>
        </p:txBody>
      </p:sp>
      <p:sp>
        <p:nvSpPr>
          <p:cNvPr id="20" name="Oval 19"/>
          <p:cNvSpPr/>
          <p:nvPr/>
        </p:nvSpPr>
        <p:spPr>
          <a:xfrm>
            <a:off x="5236903" y="2628818"/>
            <a:ext cx="1494943" cy="864961"/>
          </a:xfrm>
          <a:prstGeom prst="ellipse">
            <a:avLst/>
          </a:prstGeom>
          <a:noFill/>
          <a:ln w="38100">
            <a:solidFill>
              <a:srgbClr val="03A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Oval 21"/>
          <p:cNvSpPr/>
          <p:nvPr/>
        </p:nvSpPr>
        <p:spPr>
          <a:xfrm>
            <a:off x="4487513" y="1772025"/>
            <a:ext cx="798255" cy="341475"/>
          </a:xfrm>
          <a:prstGeom prst="ellipse">
            <a:avLst/>
          </a:prstGeom>
          <a:noFill/>
          <a:ln w="38100">
            <a:solidFill>
              <a:srgbClr val="03A28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Arrow Connector 22"/>
          <p:cNvCxnSpPr/>
          <p:nvPr/>
        </p:nvCxnSpPr>
        <p:spPr>
          <a:xfrm flipH="1">
            <a:off x="2662193" y="2113500"/>
            <a:ext cx="1825320" cy="254298"/>
          </a:xfrm>
          <a:prstGeom prst="straightConnector1">
            <a:avLst/>
          </a:prstGeom>
          <a:ln w="57150">
            <a:solidFill>
              <a:srgbClr val="03A286"/>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04947" y="2526773"/>
            <a:ext cx="2058582" cy="1077218"/>
          </a:xfrm>
          <a:prstGeom prst="rect">
            <a:avLst/>
          </a:prstGeom>
          <a:noFill/>
        </p:spPr>
        <p:txBody>
          <a:bodyPr wrap="square" rtlCol="0">
            <a:spAutoFit/>
          </a:bodyPr>
          <a:lstStyle/>
          <a:p>
            <a:r>
              <a:rPr lang="en-AU" sz="1600" dirty="0">
                <a:solidFill>
                  <a:srgbClr val="03A286"/>
                </a:solidFill>
              </a:rPr>
              <a:t>Sorting industries to show the </a:t>
            </a:r>
            <a:r>
              <a:rPr lang="en-AU" sz="1600" b="1" dirty="0">
                <a:solidFill>
                  <a:srgbClr val="035165"/>
                </a:solidFill>
              </a:rPr>
              <a:t>Highest</a:t>
            </a:r>
            <a:r>
              <a:rPr lang="en-AU" sz="1600" dirty="0">
                <a:solidFill>
                  <a:srgbClr val="03A286"/>
                </a:solidFill>
              </a:rPr>
              <a:t> and </a:t>
            </a:r>
            <a:r>
              <a:rPr lang="en-AU" sz="1600" b="1" dirty="0">
                <a:solidFill>
                  <a:srgbClr val="035165"/>
                </a:solidFill>
              </a:rPr>
              <a:t>Lowest </a:t>
            </a:r>
            <a:r>
              <a:rPr lang="en-AU" sz="1600" dirty="0">
                <a:solidFill>
                  <a:srgbClr val="03A286"/>
                </a:solidFill>
              </a:rPr>
              <a:t>industries’ Growth %</a:t>
            </a:r>
          </a:p>
        </p:txBody>
      </p:sp>
    </p:spTree>
    <p:extLst>
      <p:ext uri="{BB962C8B-B14F-4D97-AF65-F5344CB8AC3E}">
        <p14:creationId xmlns:p14="http://schemas.microsoft.com/office/powerpoint/2010/main" val="405510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arn(inVertical)">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animBg="1"/>
      <p:bldP spid="19" grpId="0"/>
      <p:bldP spid="20" grpId="0" animBg="1"/>
      <p:bldP spid="22"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97"/>
          <p:cNvSpPr txBox="1">
            <a:spLocks/>
          </p:cNvSpPr>
          <p:nvPr/>
        </p:nvSpPr>
        <p:spPr>
          <a:xfrm>
            <a:off x="102028" y="524567"/>
            <a:ext cx="10515599" cy="513371"/>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b="1" dirty="0">
                <a:solidFill>
                  <a:srgbClr val="035165"/>
                </a:solidFill>
              </a:rPr>
              <a:t>▹ Interactive Dashboard </a:t>
            </a:r>
            <a:br>
              <a:rPr lang="en-US" b="1" dirty="0"/>
            </a:br>
            <a:endParaRPr lang="en-US" b="1" dirty="0"/>
          </a:p>
        </p:txBody>
      </p:sp>
      <p:sp>
        <p:nvSpPr>
          <p:cNvPr id="8" name="Shape 107"/>
          <p:cNvSpPr txBox="1">
            <a:spLocks noGrp="1"/>
          </p:cNvSpPr>
          <p:nvPr>
            <p:ph type="sldNum" idx="12"/>
          </p:nvPr>
        </p:nvSpPr>
        <p:spPr>
          <a:xfrm>
            <a:off x="9246028" y="6373892"/>
            <a:ext cx="2743199" cy="365125"/>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r>
              <a:rPr lang="en-US" sz="2400" b="1" i="0" u="none" strike="noStrike" cap="none" dirty="0">
                <a:solidFill>
                  <a:schemeClr val="lt1"/>
                </a:solidFill>
                <a:latin typeface="Calibri"/>
                <a:ea typeface="Calibri"/>
                <a:cs typeface="Calibri"/>
                <a:sym typeface="Calibri"/>
              </a:rPr>
              <a:t>9</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8712" y="781252"/>
            <a:ext cx="7893956" cy="5585346"/>
          </a:xfrm>
          <a:prstGeom prst="rect">
            <a:avLst/>
          </a:prstGeom>
        </p:spPr>
      </p:pic>
      <p:sp>
        <p:nvSpPr>
          <p:cNvPr id="10" name="Shape 97"/>
          <p:cNvSpPr txBox="1">
            <a:spLocks/>
          </p:cNvSpPr>
          <p:nvPr/>
        </p:nvSpPr>
        <p:spPr>
          <a:xfrm>
            <a:off x="188302" y="876374"/>
            <a:ext cx="2930410" cy="3169818"/>
          </a:xfrm>
          <a:prstGeom prst="rect">
            <a:avLst/>
          </a:prstGeom>
          <a:noFill/>
          <a:ln>
            <a:noFill/>
          </a:ln>
        </p:spPr>
        <p:txBody>
          <a:bodyPr lIns="91425" tIns="45700" rIns="91425" bIns="45700" anchor="ctr" anchorCtr="0">
            <a:noAutofit/>
          </a:bodyPr>
          <a:lstStyle>
            <a:defPPr marR="0" lvl="0" algn="l" rtl="0">
              <a:lnSpc>
                <a:spcPct val="100000"/>
              </a:lnSpc>
              <a:spcBef>
                <a:spcPts val="0"/>
              </a:spcBef>
              <a:spcAft>
                <a:spcPts val="0"/>
              </a:spcAft>
            </a:defPPr>
            <a:lvl1pPr marL="0" marR="0" lvl="0" indent="0" algn="l" rtl="0">
              <a:lnSpc>
                <a:spcPct val="9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pPr>
              <a:buSzPct val="25000"/>
            </a:pPr>
            <a:r>
              <a:rPr lang="en-US" sz="2000" dirty="0">
                <a:solidFill>
                  <a:schemeClr val="tx1">
                    <a:lumMod val="50000"/>
                    <a:lumOff val="50000"/>
                  </a:schemeClr>
                </a:solidFill>
              </a:rPr>
              <a:t>This illustrates how the interactive dashboard work, when investors click on the filters and how all the graphs are linked together showing the information of companies.</a:t>
            </a:r>
          </a:p>
        </p:txBody>
      </p:sp>
    </p:spTree>
    <p:extLst>
      <p:ext uri="{BB962C8B-B14F-4D97-AF65-F5344CB8AC3E}">
        <p14:creationId xmlns:p14="http://schemas.microsoft.com/office/powerpoint/2010/main" val="99661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1081</TotalTime>
  <Words>933</Words>
  <Application>Microsoft Office PowerPoint</Application>
  <PresentationFormat>Widescreen</PresentationFormat>
  <Paragraphs>70</Paragraphs>
  <Slides>10</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Cordia New</vt:lpstr>
      <vt:lpstr>Office Theme</vt:lpstr>
      <vt:lpstr>Forbes Top</vt:lpstr>
      <vt:lpstr>PowerPoint Presentation</vt:lpstr>
      <vt:lpstr>▹ Interactive Dashboard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dc:title>
  <dc:creator>ZOM'SOW</dc:creator>
  <cp:lastModifiedBy>MOHIT RANGHOLIYA</cp:lastModifiedBy>
  <cp:revision>92</cp:revision>
  <dcterms:modified xsi:type="dcterms:W3CDTF">2017-07-20T14:56:36Z</dcterms:modified>
</cp:coreProperties>
</file>